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0" r:id="rId3"/>
    <p:sldId id="257" r:id="rId4"/>
    <p:sldId id="284" r:id="rId5"/>
    <p:sldId id="285" r:id="rId6"/>
    <p:sldId id="283" r:id="rId7"/>
    <p:sldId id="271" r:id="rId8"/>
    <p:sldId id="272" r:id="rId9"/>
    <p:sldId id="273" r:id="rId10"/>
    <p:sldId id="260" r:id="rId11"/>
    <p:sldId id="286" r:id="rId12"/>
    <p:sldId id="267" r:id="rId13"/>
    <p:sldId id="279" r:id="rId14"/>
    <p:sldId id="280" r:id="rId15"/>
    <p:sldId id="282" r:id="rId16"/>
    <p:sldId id="281"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長澤 勇悟(r201702141xk)" initials="長澤" lastIdx="1" clrIdx="0">
    <p:extLst>
      <p:ext uri="{19B8F6BF-5375-455C-9EA6-DF929625EA0E}">
        <p15:presenceInfo xmlns:p15="http://schemas.microsoft.com/office/powerpoint/2012/main" userId="S::r201702141xk@jindai.jp::3a08854b-3955-4478-a75b-57bbb7822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8"/>
    <p:restoredTop sz="94650"/>
  </p:normalViewPr>
  <p:slideViewPr>
    <p:cSldViewPr snapToGrid="0" snapToObjects="1">
      <p:cViewPr varScale="1">
        <p:scale>
          <a:sx n="109" d="100"/>
          <a:sy n="109"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20T05:06:07.814" idx="1">
    <p:pos x="10" y="10"/>
    <p:text/>
    <p:extLst>
      <p:ext uri="{C676402C-5697-4E1C-873F-D02D1690AC5C}">
        <p15:threadingInfo xmlns:p15="http://schemas.microsoft.com/office/powerpoint/2012/main" timeZoneBias="-540"/>
      </p:ext>
    </p:extLst>
  </p:cm>
</p:cmLst>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C7567B-0AEB-1042-A396-AA4A9040D20A}" type="doc">
      <dgm:prSet loTypeId="urn:microsoft.com/office/officeart/2008/layout/VerticalCurvedList" loCatId="" qsTypeId="urn:microsoft.com/office/officeart/2005/8/quickstyle/simple2" qsCatId="simple" csTypeId="urn:microsoft.com/office/officeart/2005/8/colors/accent4_2" csCatId="accent4" phldr="1"/>
      <dgm:spPr/>
      <dgm:t>
        <a:bodyPr/>
        <a:lstStyle/>
        <a:p>
          <a:endParaRPr kumimoji="1" lang="ja-JP" altLang="en-US"/>
        </a:p>
      </dgm:t>
    </dgm:pt>
    <dgm:pt modelId="{9B881681-5F5F-D94D-A5F3-A8F56CFBFD34}">
      <dgm:prSet phldrT="[テキスト]"/>
      <dgm:spPr/>
      <dgm:t>
        <a:bodyPr/>
        <a:lstStyle/>
        <a:p>
          <a:r>
            <a:rPr kumimoji="1" lang="ja-JP" altLang="en-US"/>
            <a:t>ものづくり</a:t>
          </a:r>
        </a:p>
      </dgm:t>
    </dgm:pt>
    <dgm:pt modelId="{F777E4DF-65AE-0D46-802E-AAB4EABE9696}" type="parTrans" cxnId="{BEDA7AA9-2995-3340-BB1F-C82BF4063369}">
      <dgm:prSet/>
      <dgm:spPr/>
      <dgm:t>
        <a:bodyPr/>
        <a:lstStyle/>
        <a:p>
          <a:endParaRPr kumimoji="1" lang="ja-JP" altLang="en-US"/>
        </a:p>
      </dgm:t>
    </dgm:pt>
    <dgm:pt modelId="{ACF0C287-37EE-CE4A-B739-B0574CC4A637}" type="sibTrans" cxnId="{BEDA7AA9-2995-3340-BB1F-C82BF4063369}">
      <dgm:prSet/>
      <dgm:spPr/>
      <dgm:t>
        <a:bodyPr/>
        <a:lstStyle/>
        <a:p>
          <a:endParaRPr kumimoji="1" lang="ja-JP" altLang="en-US"/>
        </a:p>
      </dgm:t>
    </dgm:pt>
    <dgm:pt modelId="{F7BA42DE-E586-6F4B-8E38-39E41ADC8F41}">
      <dgm:prSet phldrT="[テキスト]"/>
      <dgm:spPr/>
      <dgm:t>
        <a:bodyPr/>
        <a:lstStyle/>
        <a:p>
          <a:r>
            <a:rPr kumimoji="1" lang="ja-JP" altLang="en-US"/>
            <a:t>システム系</a:t>
          </a:r>
        </a:p>
      </dgm:t>
    </dgm:pt>
    <dgm:pt modelId="{97363887-050C-1E41-AFF1-6032A0714D2C}" type="parTrans" cxnId="{9B4E63DE-0C3E-D94C-ACBC-7396664E3BD0}">
      <dgm:prSet/>
      <dgm:spPr/>
      <dgm:t>
        <a:bodyPr/>
        <a:lstStyle/>
        <a:p>
          <a:endParaRPr kumimoji="1" lang="ja-JP" altLang="en-US"/>
        </a:p>
      </dgm:t>
    </dgm:pt>
    <dgm:pt modelId="{7D4C390E-58B7-3F48-88B1-6D5896DE1124}" type="sibTrans" cxnId="{9B4E63DE-0C3E-D94C-ACBC-7396664E3BD0}">
      <dgm:prSet/>
      <dgm:spPr/>
      <dgm:t>
        <a:bodyPr/>
        <a:lstStyle/>
        <a:p>
          <a:endParaRPr kumimoji="1" lang="ja-JP" altLang="en-US"/>
        </a:p>
      </dgm:t>
    </dgm:pt>
    <dgm:pt modelId="{0EF397CA-5DA9-0D48-AA6A-A24102C87DF3}">
      <dgm:prSet phldrT="[テキスト]"/>
      <dgm:spPr/>
      <dgm:t>
        <a:bodyPr/>
        <a:lstStyle/>
        <a:p>
          <a:r>
            <a:rPr kumimoji="1" lang="ja-JP" altLang="en-US"/>
            <a:t>価値観</a:t>
          </a:r>
        </a:p>
      </dgm:t>
    </dgm:pt>
    <dgm:pt modelId="{EEE0B8ED-E309-4C42-ACF3-085E7B5A1389}" type="parTrans" cxnId="{E5698E31-85CC-544D-9390-3C808D51AAF4}">
      <dgm:prSet/>
      <dgm:spPr/>
      <dgm:t>
        <a:bodyPr/>
        <a:lstStyle/>
        <a:p>
          <a:endParaRPr kumimoji="1" lang="ja-JP" altLang="en-US"/>
        </a:p>
      </dgm:t>
    </dgm:pt>
    <dgm:pt modelId="{F8EAF4BC-C32C-FB40-A944-EABD0ED8EA23}" type="sibTrans" cxnId="{E5698E31-85CC-544D-9390-3C808D51AAF4}">
      <dgm:prSet/>
      <dgm:spPr/>
      <dgm:t>
        <a:bodyPr/>
        <a:lstStyle/>
        <a:p>
          <a:endParaRPr kumimoji="1" lang="ja-JP" altLang="en-US"/>
        </a:p>
      </dgm:t>
    </dgm:pt>
    <dgm:pt modelId="{D513B100-47E3-8D47-ACD2-3E8E85BF4700}" type="pres">
      <dgm:prSet presAssocID="{84C7567B-0AEB-1042-A396-AA4A9040D20A}" presName="Name0" presStyleCnt="0">
        <dgm:presLayoutVars>
          <dgm:chMax val="7"/>
          <dgm:chPref val="7"/>
          <dgm:dir/>
        </dgm:presLayoutVars>
      </dgm:prSet>
      <dgm:spPr/>
    </dgm:pt>
    <dgm:pt modelId="{5B9CAFFD-C0E4-D747-8843-239B84497D90}" type="pres">
      <dgm:prSet presAssocID="{84C7567B-0AEB-1042-A396-AA4A9040D20A}" presName="Name1" presStyleCnt="0"/>
      <dgm:spPr/>
    </dgm:pt>
    <dgm:pt modelId="{BE71B344-D217-B946-98E5-835EBA4D1B0B}" type="pres">
      <dgm:prSet presAssocID="{84C7567B-0AEB-1042-A396-AA4A9040D20A}" presName="cycle" presStyleCnt="0"/>
      <dgm:spPr/>
    </dgm:pt>
    <dgm:pt modelId="{51479528-13F9-D547-8A30-7BCE824ACC28}" type="pres">
      <dgm:prSet presAssocID="{84C7567B-0AEB-1042-A396-AA4A9040D20A}" presName="srcNode" presStyleLbl="node1" presStyleIdx="0" presStyleCnt="3"/>
      <dgm:spPr/>
    </dgm:pt>
    <dgm:pt modelId="{E6626E4A-5316-E94D-A1BD-2BBA4D598F89}" type="pres">
      <dgm:prSet presAssocID="{84C7567B-0AEB-1042-A396-AA4A9040D20A}" presName="conn" presStyleLbl="parChTrans1D2" presStyleIdx="0" presStyleCnt="1"/>
      <dgm:spPr/>
    </dgm:pt>
    <dgm:pt modelId="{D7B615D4-56AB-5F45-BE4C-C22F09C7E6FE}" type="pres">
      <dgm:prSet presAssocID="{84C7567B-0AEB-1042-A396-AA4A9040D20A}" presName="extraNode" presStyleLbl="node1" presStyleIdx="0" presStyleCnt="3"/>
      <dgm:spPr/>
    </dgm:pt>
    <dgm:pt modelId="{EFFB9B8B-30A8-3E4A-ADD3-655EFC8901ED}" type="pres">
      <dgm:prSet presAssocID="{84C7567B-0AEB-1042-A396-AA4A9040D20A}" presName="dstNode" presStyleLbl="node1" presStyleIdx="0" presStyleCnt="3"/>
      <dgm:spPr/>
    </dgm:pt>
    <dgm:pt modelId="{5BFF51DD-A116-BC4F-840F-62E04B9EA297}" type="pres">
      <dgm:prSet presAssocID="{9B881681-5F5F-D94D-A5F3-A8F56CFBFD34}" presName="text_1" presStyleLbl="node1" presStyleIdx="0" presStyleCnt="3">
        <dgm:presLayoutVars>
          <dgm:bulletEnabled val="1"/>
        </dgm:presLayoutVars>
      </dgm:prSet>
      <dgm:spPr/>
    </dgm:pt>
    <dgm:pt modelId="{96774F3B-A0F2-0A43-9ACE-A2CB70259E95}" type="pres">
      <dgm:prSet presAssocID="{9B881681-5F5F-D94D-A5F3-A8F56CFBFD34}" presName="accent_1" presStyleCnt="0"/>
      <dgm:spPr/>
    </dgm:pt>
    <dgm:pt modelId="{919C7813-CEF9-B541-A466-BB3B4A4F0C03}" type="pres">
      <dgm:prSet presAssocID="{9B881681-5F5F-D94D-A5F3-A8F56CFBFD34}" presName="accentRepeatNode" presStyleLbl="solidFgAcc1" presStyleIdx="0" presStyleCnt="3"/>
      <dgm:spPr/>
    </dgm:pt>
    <dgm:pt modelId="{B6239685-9B13-E946-B7F4-D1363EC4192A}" type="pres">
      <dgm:prSet presAssocID="{F7BA42DE-E586-6F4B-8E38-39E41ADC8F41}" presName="text_2" presStyleLbl="node1" presStyleIdx="1" presStyleCnt="3">
        <dgm:presLayoutVars>
          <dgm:bulletEnabled val="1"/>
        </dgm:presLayoutVars>
      </dgm:prSet>
      <dgm:spPr/>
    </dgm:pt>
    <dgm:pt modelId="{7B33E570-2F96-534E-8604-0A0AEDD76D0D}" type="pres">
      <dgm:prSet presAssocID="{F7BA42DE-E586-6F4B-8E38-39E41ADC8F41}" presName="accent_2" presStyleCnt="0"/>
      <dgm:spPr/>
    </dgm:pt>
    <dgm:pt modelId="{3D90A281-3D31-3646-9BF3-4F4AAA6242CB}" type="pres">
      <dgm:prSet presAssocID="{F7BA42DE-E586-6F4B-8E38-39E41ADC8F41}" presName="accentRepeatNode" presStyleLbl="solidFgAcc1" presStyleIdx="1" presStyleCnt="3"/>
      <dgm:spPr/>
    </dgm:pt>
    <dgm:pt modelId="{7714D207-EA9E-0648-87BD-B0654B6FC0CF}" type="pres">
      <dgm:prSet presAssocID="{0EF397CA-5DA9-0D48-AA6A-A24102C87DF3}" presName="text_3" presStyleLbl="node1" presStyleIdx="2" presStyleCnt="3">
        <dgm:presLayoutVars>
          <dgm:bulletEnabled val="1"/>
        </dgm:presLayoutVars>
      </dgm:prSet>
      <dgm:spPr/>
    </dgm:pt>
    <dgm:pt modelId="{A4197629-EDF5-5A41-ACE0-67D196CCCBDE}" type="pres">
      <dgm:prSet presAssocID="{0EF397CA-5DA9-0D48-AA6A-A24102C87DF3}" presName="accent_3" presStyleCnt="0"/>
      <dgm:spPr/>
    </dgm:pt>
    <dgm:pt modelId="{FFAF98BD-FA4D-F94D-9EA7-23051D075D13}" type="pres">
      <dgm:prSet presAssocID="{0EF397CA-5DA9-0D48-AA6A-A24102C87DF3}" presName="accentRepeatNode" presStyleLbl="solidFgAcc1" presStyleIdx="2" presStyleCnt="3"/>
      <dgm:spPr/>
    </dgm:pt>
  </dgm:ptLst>
  <dgm:cxnLst>
    <dgm:cxn modelId="{C346DB28-E9DE-9347-AB8E-7C3B9FA4FC2C}" type="presOf" srcId="{ACF0C287-37EE-CE4A-B739-B0574CC4A637}" destId="{E6626E4A-5316-E94D-A1BD-2BBA4D598F89}" srcOrd="0" destOrd="0" presId="urn:microsoft.com/office/officeart/2008/layout/VerticalCurvedList"/>
    <dgm:cxn modelId="{E5698E31-85CC-544D-9390-3C808D51AAF4}" srcId="{84C7567B-0AEB-1042-A396-AA4A9040D20A}" destId="{0EF397CA-5DA9-0D48-AA6A-A24102C87DF3}" srcOrd="2" destOrd="0" parTransId="{EEE0B8ED-E309-4C42-ACF3-085E7B5A1389}" sibTransId="{F8EAF4BC-C32C-FB40-A944-EABD0ED8EA23}"/>
    <dgm:cxn modelId="{7DA5CD60-3BA8-634B-BE4D-1AA00148B18F}" type="presOf" srcId="{F7BA42DE-E586-6F4B-8E38-39E41ADC8F41}" destId="{B6239685-9B13-E946-B7F4-D1363EC4192A}" srcOrd="0" destOrd="0" presId="urn:microsoft.com/office/officeart/2008/layout/VerticalCurvedList"/>
    <dgm:cxn modelId="{938772A8-293D-BF46-8EDE-FEE54D00DD3F}" type="presOf" srcId="{9B881681-5F5F-D94D-A5F3-A8F56CFBFD34}" destId="{5BFF51DD-A116-BC4F-840F-62E04B9EA297}" srcOrd="0" destOrd="0" presId="urn:microsoft.com/office/officeart/2008/layout/VerticalCurvedList"/>
    <dgm:cxn modelId="{BEDA7AA9-2995-3340-BB1F-C82BF4063369}" srcId="{84C7567B-0AEB-1042-A396-AA4A9040D20A}" destId="{9B881681-5F5F-D94D-A5F3-A8F56CFBFD34}" srcOrd="0" destOrd="0" parTransId="{F777E4DF-65AE-0D46-802E-AAB4EABE9696}" sibTransId="{ACF0C287-37EE-CE4A-B739-B0574CC4A637}"/>
    <dgm:cxn modelId="{30935DAF-4029-BC4B-B055-46A9540E8C9C}" type="presOf" srcId="{84C7567B-0AEB-1042-A396-AA4A9040D20A}" destId="{D513B100-47E3-8D47-ACD2-3E8E85BF4700}" srcOrd="0" destOrd="0" presId="urn:microsoft.com/office/officeart/2008/layout/VerticalCurvedList"/>
    <dgm:cxn modelId="{40A290CC-00AD-7D48-89A7-0F746F18DA6C}" type="presOf" srcId="{0EF397CA-5DA9-0D48-AA6A-A24102C87DF3}" destId="{7714D207-EA9E-0648-87BD-B0654B6FC0CF}" srcOrd="0" destOrd="0" presId="urn:microsoft.com/office/officeart/2008/layout/VerticalCurvedList"/>
    <dgm:cxn modelId="{9B4E63DE-0C3E-D94C-ACBC-7396664E3BD0}" srcId="{84C7567B-0AEB-1042-A396-AA4A9040D20A}" destId="{F7BA42DE-E586-6F4B-8E38-39E41ADC8F41}" srcOrd="1" destOrd="0" parTransId="{97363887-050C-1E41-AFF1-6032A0714D2C}" sibTransId="{7D4C390E-58B7-3F48-88B1-6D5896DE1124}"/>
    <dgm:cxn modelId="{2CA1B45D-F58A-9B47-9C7F-555D9E86DB10}" type="presParOf" srcId="{D513B100-47E3-8D47-ACD2-3E8E85BF4700}" destId="{5B9CAFFD-C0E4-D747-8843-239B84497D90}" srcOrd="0" destOrd="0" presId="urn:microsoft.com/office/officeart/2008/layout/VerticalCurvedList"/>
    <dgm:cxn modelId="{164076DA-594F-E44C-951A-5B8FDE75B6E2}" type="presParOf" srcId="{5B9CAFFD-C0E4-D747-8843-239B84497D90}" destId="{BE71B344-D217-B946-98E5-835EBA4D1B0B}" srcOrd="0" destOrd="0" presId="urn:microsoft.com/office/officeart/2008/layout/VerticalCurvedList"/>
    <dgm:cxn modelId="{6386EDA4-3D61-5E4A-8619-B01767DD6CB7}" type="presParOf" srcId="{BE71B344-D217-B946-98E5-835EBA4D1B0B}" destId="{51479528-13F9-D547-8A30-7BCE824ACC28}" srcOrd="0" destOrd="0" presId="urn:microsoft.com/office/officeart/2008/layout/VerticalCurvedList"/>
    <dgm:cxn modelId="{034FD796-C9D1-B440-BC7E-5B3EB1DA4DBC}" type="presParOf" srcId="{BE71B344-D217-B946-98E5-835EBA4D1B0B}" destId="{E6626E4A-5316-E94D-A1BD-2BBA4D598F89}" srcOrd="1" destOrd="0" presId="urn:microsoft.com/office/officeart/2008/layout/VerticalCurvedList"/>
    <dgm:cxn modelId="{820E33A0-AA28-EF48-AF8F-E02C591FC08E}" type="presParOf" srcId="{BE71B344-D217-B946-98E5-835EBA4D1B0B}" destId="{D7B615D4-56AB-5F45-BE4C-C22F09C7E6FE}" srcOrd="2" destOrd="0" presId="urn:microsoft.com/office/officeart/2008/layout/VerticalCurvedList"/>
    <dgm:cxn modelId="{A2D7333D-AD2A-DD45-B7B8-24D477CA6B70}" type="presParOf" srcId="{BE71B344-D217-B946-98E5-835EBA4D1B0B}" destId="{EFFB9B8B-30A8-3E4A-ADD3-655EFC8901ED}" srcOrd="3" destOrd="0" presId="urn:microsoft.com/office/officeart/2008/layout/VerticalCurvedList"/>
    <dgm:cxn modelId="{81325B1C-2E02-F747-8603-1CFA78251552}" type="presParOf" srcId="{5B9CAFFD-C0E4-D747-8843-239B84497D90}" destId="{5BFF51DD-A116-BC4F-840F-62E04B9EA297}" srcOrd="1" destOrd="0" presId="urn:microsoft.com/office/officeart/2008/layout/VerticalCurvedList"/>
    <dgm:cxn modelId="{B270B4D4-B4BB-0949-8446-F7895F356324}" type="presParOf" srcId="{5B9CAFFD-C0E4-D747-8843-239B84497D90}" destId="{96774F3B-A0F2-0A43-9ACE-A2CB70259E95}" srcOrd="2" destOrd="0" presId="urn:microsoft.com/office/officeart/2008/layout/VerticalCurvedList"/>
    <dgm:cxn modelId="{465FAA3B-B032-C840-8C44-1AF434E1B03F}" type="presParOf" srcId="{96774F3B-A0F2-0A43-9ACE-A2CB70259E95}" destId="{919C7813-CEF9-B541-A466-BB3B4A4F0C03}" srcOrd="0" destOrd="0" presId="urn:microsoft.com/office/officeart/2008/layout/VerticalCurvedList"/>
    <dgm:cxn modelId="{7AE7C970-5FA8-0449-9A5E-A9C493AA4FBF}" type="presParOf" srcId="{5B9CAFFD-C0E4-D747-8843-239B84497D90}" destId="{B6239685-9B13-E946-B7F4-D1363EC4192A}" srcOrd="3" destOrd="0" presId="urn:microsoft.com/office/officeart/2008/layout/VerticalCurvedList"/>
    <dgm:cxn modelId="{E726888D-71DE-314C-B47D-4E06C8A6C1FA}" type="presParOf" srcId="{5B9CAFFD-C0E4-D747-8843-239B84497D90}" destId="{7B33E570-2F96-534E-8604-0A0AEDD76D0D}" srcOrd="4" destOrd="0" presId="urn:microsoft.com/office/officeart/2008/layout/VerticalCurvedList"/>
    <dgm:cxn modelId="{2B69590E-3B3D-554C-934D-986DDC698C43}" type="presParOf" srcId="{7B33E570-2F96-534E-8604-0A0AEDD76D0D}" destId="{3D90A281-3D31-3646-9BF3-4F4AAA6242CB}" srcOrd="0" destOrd="0" presId="urn:microsoft.com/office/officeart/2008/layout/VerticalCurvedList"/>
    <dgm:cxn modelId="{0B1E5DB9-2757-1C4A-9888-B307E96693C7}" type="presParOf" srcId="{5B9CAFFD-C0E4-D747-8843-239B84497D90}" destId="{7714D207-EA9E-0648-87BD-B0654B6FC0CF}" srcOrd="5" destOrd="0" presId="urn:microsoft.com/office/officeart/2008/layout/VerticalCurvedList"/>
    <dgm:cxn modelId="{5851AD1A-3FC1-DE49-A9EE-3D65A38CC05B}" type="presParOf" srcId="{5B9CAFFD-C0E4-D747-8843-239B84497D90}" destId="{A4197629-EDF5-5A41-ACE0-67D196CCCBDE}" srcOrd="6" destOrd="0" presId="urn:microsoft.com/office/officeart/2008/layout/VerticalCurvedList"/>
    <dgm:cxn modelId="{4ECA2BB5-D014-564B-9F2B-2E73CE11BD17}" type="presParOf" srcId="{A4197629-EDF5-5A41-ACE0-67D196CCCBDE}" destId="{FFAF98BD-FA4D-F94D-9EA7-23051D075D1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26E4A-5316-E94D-A1BD-2BBA4D598F89}">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F51DD-A116-BC4F-840F-62E04B9EA297}">
      <dsp:nvSpPr>
        <dsp:cNvPr id="0" name=""/>
        <dsp:cNvSpPr/>
      </dsp:nvSpPr>
      <dsp:spPr>
        <a:xfrm>
          <a:off x="752110" y="541866"/>
          <a:ext cx="7301111" cy="108373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0213" tIns="109220" rIns="109220" bIns="10922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a:t>ものづくり</a:t>
          </a:r>
        </a:p>
      </dsp:txBody>
      <dsp:txXfrm>
        <a:off x="752110" y="541866"/>
        <a:ext cx="7301111" cy="1083733"/>
      </dsp:txXfrm>
    </dsp:sp>
    <dsp:sp modelId="{919C7813-CEF9-B541-A466-BB3B4A4F0C03}">
      <dsp:nvSpPr>
        <dsp:cNvPr id="0" name=""/>
        <dsp:cNvSpPr/>
      </dsp:nvSpPr>
      <dsp:spPr>
        <a:xfrm>
          <a:off x="74777" y="406400"/>
          <a:ext cx="1354666" cy="1354666"/>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239685-9B13-E946-B7F4-D1363EC4192A}">
      <dsp:nvSpPr>
        <dsp:cNvPr id="0" name=""/>
        <dsp:cNvSpPr/>
      </dsp:nvSpPr>
      <dsp:spPr>
        <a:xfrm>
          <a:off x="1146048" y="2167466"/>
          <a:ext cx="6907174" cy="108373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0213" tIns="109220" rIns="109220" bIns="10922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a:t>システム系</a:t>
          </a:r>
        </a:p>
      </dsp:txBody>
      <dsp:txXfrm>
        <a:off x="1146048" y="2167466"/>
        <a:ext cx="6907174" cy="1083733"/>
      </dsp:txXfrm>
    </dsp:sp>
    <dsp:sp modelId="{3D90A281-3D31-3646-9BF3-4F4AAA6242CB}">
      <dsp:nvSpPr>
        <dsp:cNvPr id="0" name=""/>
        <dsp:cNvSpPr/>
      </dsp:nvSpPr>
      <dsp:spPr>
        <a:xfrm>
          <a:off x="468714" y="2032000"/>
          <a:ext cx="1354666" cy="1354666"/>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14D207-EA9E-0648-87BD-B0654B6FC0CF}">
      <dsp:nvSpPr>
        <dsp:cNvPr id="0" name=""/>
        <dsp:cNvSpPr/>
      </dsp:nvSpPr>
      <dsp:spPr>
        <a:xfrm>
          <a:off x="752110" y="3793066"/>
          <a:ext cx="7301111" cy="108373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0213" tIns="109220" rIns="109220" bIns="10922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a:t>価値観</a:t>
          </a:r>
        </a:p>
      </dsp:txBody>
      <dsp:txXfrm>
        <a:off x="752110" y="3793066"/>
        <a:ext cx="7301111" cy="1083733"/>
      </dsp:txXfrm>
    </dsp:sp>
    <dsp:sp modelId="{FFAF98BD-FA4D-F94D-9EA7-23051D075D13}">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984429-E657-D840-BE49-0DCCDF70A07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CD9FF9D-4F50-7748-B47D-58B9C447EF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AFF79BA-49CB-B74E-B329-5071250339F7}"/>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6DD63475-8C63-7A49-8187-051F47D7966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D3F0604-C5F4-8247-B6A2-E38C4E1883CC}"/>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314912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47D894-6181-2644-A6E6-DC7B5424523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5B9AA5C-A9CC-7D4D-B3C8-A1690754381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000EB8-CB4F-A44E-BD18-FFD0477E96FC}"/>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29489460-343C-0646-AC61-318C00AA48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DEAB4B-B83D-EA44-B12C-BA8A9E54CD86}"/>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3487807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BA8937F-B9C9-ED4C-81CC-E50A1D4C279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96750FA-777D-D04E-81F1-652E99F054E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E7FBA88-179B-7647-A441-371724137FD7}"/>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1C3EAE42-D64E-5242-8912-209B12C79AC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47ECEC-ABD6-8240-871A-686B4CC4B613}"/>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427322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DD2E3D-F462-074B-A9C6-1E931D9019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B0094-F215-524B-AE99-9DB1A950C8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5DB6054-3B08-C84C-8B4C-34CA340DEBA1}"/>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6E6DEDD7-4445-CE45-A820-7839EC9BE45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651B9AE-D1BA-B94D-8CAF-ADF48FB2D95D}"/>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309530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196E8A-2224-EE4A-A2F4-A36AFF20066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1573AE3-9659-0C49-98FF-AAC8AA7B76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F72F9E4-0AD4-6847-A601-AB949EF26A3D}"/>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3B884538-AC3B-CC44-B3AC-61DAE926B11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8EE150-D5F9-3D46-99CF-A8D0F4CD0032}"/>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44195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9E62F-58DC-394B-A898-30CEBD456F9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8148367-A796-974E-8B15-155A95232E6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05F007E-C001-9140-8FF8-31777F2CBB6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D04492C-894E-CB4D-81E2-7519C8976F7E}"/>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F3D96478-3C1F-C444-9C0E-80A98975765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656D4A8-E27F-0545-9CEC-545FC2082D0E}"/>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147362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AC30BC-D6CA-204B-829D-B8A7A4E01E0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BCB624-16BB-084C-B6CB-372C646FA3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37AC2D7-FB8D-D34A-A743-39C52DA7CB1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737826D-E552-4F4D-9442-D5DCC8A33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15C131-27DD-A143-A811-A8297E57B60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D70CF0A-AB02-C04A-84A5-AE4B3D85FA15}"/>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8" name="フッター プレースホルダー 7">
            <a:extLst>
              <a:ext uri="{FF2B5EF4-FFF2-40B4-BE49-F238E27FC236}">
                <a16:creationId xmlns:a16="http://schemas.microsoft.com/office/drawing/2014/main" id="{6F1F2B48-F341-234A-99ED-792AE3FD515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7617195-72E2-0B42-9585-265410F6EEF4}"/>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80943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4C0E41-A6F4-E045-92DF-1192A7F2C77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AF85C2-FF7D-2A45-9B16-C4091795C9B7}"/>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4" name="フッター プレースホルダー 3">
            <a:extLst>
              <a:ext uri="{FF2B5EF4-FFF2-40B4-BE49-F238E27FC236}">
                <a16:creationId xmlns:a16="http://schemas.microsoft.com/office/drawing/2014/main" id="{623F540C-4123-EA4B-9B84-48892416A24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CF2A58-9CE8-0843-A744-95A5DC866F42}"/>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4262587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8E80EE2-8D89-764D-BCF6-947CEE0E7793}"/>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3" name="フッター プレースホルダー 2">
            <a:extLst>
              <a:ext uri="{FF2B5EF4-FFF2-40B4-BE49-F238E27FC236}">
                <a16:creationId xmlns:a16="http://schemas.microsoft.com/office/drawing/2014/main" id="{69163126-8A0B-7A4C-B052-4D475381E05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54B84CD-CD8C-7245-9416-F4E029A3037F}"/>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365626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BF90B-BA2E-264C-B2BA-B2D37C85429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1C57977-0293-9540-AFD0-17F24205D7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3AA3A3B-3577-C64E-9896-AFFFD70D8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D00306C-FC66-BC4B-80CA-A537DBC2543C}"/>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286CED51-A65C-D840-9BDD-1326DB59379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D8144C8-50ED-A341-9033-14758BE34111}"/>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1197604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F4027B-30F6-2048-8465-637B025956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163DEAF-53C4-3F40-B02A-57DBDA7352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E5565B7-194E-E344-B169-B90A7E841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FA0A83-939A-4E49-9FFF-6FFB2AD8FD21}"/>
              </a:ext>
            </a:extLst>
          </p:cNvPr>
          <p:cNvSpPr>
            <a:spLocks noGrp="1"/>
          </p:cNvSpPr>
          <p:nvPr>
            <p:ph type="dt" sz="half" idx="10"/>
          </p:nvPr>
        </p:nvSpPr>
        <p:spPr/>
        <p:txBody>
          <a:bodyPr/>
          <a:lstStyle/>
          <a:p>
            <a:fld id="{F2518122-01F5-F04E-9692-F193F8F3EE21}" type="datetimeFigureOut">
              <a:rPr kumimoji="1" lang="ja-JP" altLang="en-US" smtClean="0"/>
              <a:t>2020/1/20</a:t>
            </a:fld>
            <a:endParaRPr kumimoji="1" lang="ja-JP" altLang="en-US"/>
          </a:p>
        </p:txBody>
      </p:sp>
      <p:sp>
        <p:nvSpPr>
          <p:cNvPr id="6" name="フッター プレースホルダー 5">
            <a:extLst>
              <a:ext uri="{FF2B5EF4-FFF2-40B4-BE49-F238E27FC236}">
                <a16:creationId xmlns:a16="http://schemas.microsoft.com/office/drawing/2014/main" id="{F56F4B47-9F69-1D4F-A6F7-EF79F3F8738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80F1302-3A59-A140-8A5E-ED4C19F2FEB8}"/>
              </a:ext>
            </a:extLst>
          </p:cNvPr>
          <p:cNvSpPr>
            <a:spLocks noGrp="1"/>
          </p:cNvSpPr>
          <p:nvPr>
            <p:ph type="sldNum" sz="quarter" idx="12"/>
          </p:nvPr>
        </p:nvSpPr>
        <p:spPr/>
        <p:txBody>
          <a:body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358512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4572CB3-F48A-7641-B8CE-8EABA988AF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2670FC6-BD04-FE4D-8884-8DCA06DCD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DB41D7C-F4EB-124C-9275-659DDCFF0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18122-01F5-F04E-9692-F193F8F3EE21}" type="datetimeFigureOut">
              <a:rPr kumimoji="1" lang="ja-JP" altLang="en-US" smtClean="0"/>
              <a:t>2020/1/20</a:t>
            </a:fld>
            <a:endParaRPr kumimoji="1" lang="ja-JP" altLang="en-US"/>
          </a:p>
        </p:txBody>
      </p:sp>
      <p:sp>
        <p:nvSpPr>
          <p:cNvPr id="5" name="フッター プレースホルダー 4">
            <a:extLst>
              <a:ext uri="{FF2B5EF4-FFF2-40B4-BE49-F238E27FC236}">
                <a16:creationId xmlns:a16="http://schemas.microsoft.com/office/drawing/2014/main" id="{9F1DD218-F91A-C04E-83AF-EC93EFCF62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06073B2-4500-334A-9B34-14C9D4ADAF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927ADD-88D4-1D45-A4AE-08A6F1A0CF93}" type="slidenum">
              <a:rPr kumimoji="1" lang="ja-JP" altLang="en-US" smtClean="0"/>
              <a:t>‹#›</a:t>
            </a:fld>
            <a:endParaRPr kumimoji="1" lang="ja-JP" altLang="en-US"/>
          </a:p>
        </p:txBody>
      </p:sp>
    </p:spTree>
    <p:extLst>
      <p:ext uri="{BB962C8B-B14F-4D97-AF65-F5344CB8AC3E}">
        <p14:creationId xmlns:p14="http://schemas.microsoft.com/office/powerpoint/2010/main" val="3175544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tokyo-np.co.jp/s/article/2020010701000574.html" TargetMode="External"/><Relationship Id="rId2" Type="http://schemas.openxmlformats.org/officeDocument/2006/relationships/hyperlink" Target="https://fabcross.jp/news/2019/20190816_huskylens.html" TargetMode="External"/><Relationship Id="rId1" Type="http://schemas.openxmlformats.org/officeDocument/2006/relationships/slideLayout" Target="../slideLayouts/slideLayout2.xml"/><Relationship Id="rId6" Type="http://schemas.openxmlformats.org/officeDocument/2006/relationships/hyperlink" Target="https://www.youtube.com/watch?v=lvtfD_rJ2hE" TargetMode="External"/><Relationship Id="rId5" Type="http://schemas.openxmlformats.org/officeDocument/2006/relationships/hyperlink" Target="https://www.kickstarter.com/projects/1371216747/huskylens-an-ai-camera-click-learn-and-play?lang=ja" TargetMode="External"/><Relationship Id="rId4" Type="http://schemas.openxmlformats.org/officeDocument/2006/relationships/hyperlink" Target="https://astignews.com/forget-skype-and-facetime-this-is-the-future-of-communication/"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4CE4B7-7381-EB44-81E8-F28622334C83}"/>
              </a:ext>
            </a:extLst>
          </p:cNvPr>
          <p:cNvSpPr>
            <a:spLocks noGrp="1"/>
          </p:cNvSpPr>
          <p:nvPr>
            <p:ph type="ctrTitle"/>
          </p:nvPr>
        </p:nvSpPr>
        <p:spPr>
          <a:xfrm>
            <a:off x="637128" y="578256"/>
            <a:ext cx="10917743" cy="2850744"/>
          </a:xfrm>
        </p:spPr>
        <p:txBody>
          <a:bodyPr>
            <a:normAutofit/>
          </a:bodyPr>
          <a:lstStyle/>
          <a:p>
            <a:r>
              <a:rPr lang="ja-JP" altLang="en-US" sz="4000" b="1">
                <a:highlight>
                  <a:srgbClr val="FFFF00"/>
                </a:highlight>
                <a:latin typeface="Osaka" panose="020B0600000000000000" pitchFamily="34" charset="-128"/>
                <a:ea typeface="Osaka" panose="020B0600000000000000" pitchFamily="34" charset="-128"/>
              </a:rPr>
              <a:t>タンジブル・ユーザー・インターフェース</a:t>
            </a:r>
            <a:endParaRPr kumimoji="1" lang="ja-JP" altLang="en-US" sz="4000" b="1">
              <a:highlight>
                <a:srgbClr val="FFFF00"/>
              </a:highlight>
              <a:latin typeface="Osaka" panose="020B0600000000000000" pitchFamily="34" charset="-128"/>
              <a:ea typeface="Osaka" panose="020B0600000000000000" pitchFamily="34" charset="-128"/>
            </a:endParaRPr>
          </a:p>
        </p:txBody>
      </p:sp>
      <p:sp>
        <p:nvSpPr>
          <p:cNvPr id="3" name="字幕 2">
            <a:extLst>
              <a:ext uri="{FF2B5EF4-FFF2-40B4-BE49-F238E27FC236}">
                <a16:creationId xmlns:a16="http://schemas.microsoft.com/office/drawing/2014/main" id="{AF55B544-4AD4-3245-94D0-A25F07948187}"/>
              </a:ext>
            </a:extLst>
          </p:cNvPr>
          <p:cNvSpPr>
            <a:spLocks noGrp="1"/>
          </p:cNvSpPr>
          <p:nvPr>
            <p:ph type="subTitle" idx="1"/>
          </p:nvPr>
        </p:nvSpPr>
        <p:spPr/>
        <p:txBody>
          <a:bodyPr/>
          <a:lstStyle/>
          <a:p>
            <a:pPr algn="r"/>
            <a:endParaRPr lang="en-US" altLang="ja-JP" dirty="0">
              <a:latin typeface="Osaka" panose="020B0600000000000000" pitchFamily="34" charset="-128"/>
              <a:ea typeface="Osaka" panose="020B0600000000000000" pitchFamily="34" charset="-128"/>
            </a:endParaRPr>
          </a:p>
          <a:p>
            <a:pPr algn="r"/>
            <a:r>
              <a:rPr lang="ja-JP" altLang="en-US" b="1">
                <a:latin typeface="Osaka" panose="020B0600000000000000" pitchFamily="34" charset="-128"/>
                <a:ea typeface="Osaka" panose="020B0600000000000000" pitchFamily="34" charset="-128"/>
              </a:rPr>
              <a:t>経営学部　道用ゼミ</a:t>
            </a:r>
            <a:endParaRPr lang="en-US" altLang="ja-JP" b="1" dirty="0">
              <a:latin typeface="Osaka" panose="020B0600000000000000" pitchFamily="34" charset="-128"/>
              <a:ea typeface="Osaka" panose="020B0600000000000000" pitchFamily="34" charset="-128"/>
            </a:endParaRPr>
          </a:p>
          <a:p>
            <a:pPr algn="r"/>
            <a:r>
              <a:rPr kumimoji="1" lang="en-US" altLang="ja-JP" b="1" dirty="0">
                <a:latin typeface="Osaka" panose="020B0600000000000000" pitchFamily="34" charset="-128"/>
                <a:ea typeface="Osaka" panose="020B0600000000000000" pitchFamily="34" charset="-128"/>
              </a:rPr>
              <a:t>Yugo Nagasawa</a:t>
            </a:r>
            <a:endParaRPr kumimoji="1" lang="ja-JP" altLang="en-US" b="1">
              <a:latin typeface="Osaka" panose="020B0600000000000000" pitchFamily="34" charset="-128"/>
              <a:ea typeface="Osaka" panose="020B0600000000000000" pitchFamily="34" charset="-128"/>
            </a:endParaRPr>
          </a:p>
        </p:txBody>
      </p:sp>
    </p:spTree>
    <p:extLst>
      <p:ext uri="{BB962C8B-B14F-4D97-AF65-F5344CB8AC3E}">
        <p14:creationId xmlns:p14="http://schemas.microsoft.com/office/powerpoint/2010/main" val="3818307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C24920-EF25-9D40-8BA5-0F4836556652}"/>
              </a:ext>
            </a:extLst>
          </p:cNvPr>
          <p:cNvSpPr>
            <a:spLocks noGrp="1"/>
          </p:cNvSpPr>
          <p:nvPr>
            <p:ph type="title"/>
          </p:nvPr>
        </p:nvSpPr>
        <p:spPr/>
        <p:txBody>
          <a:bodyPr/>
          <a:lstStyle/>
          <a:p>
            <a:r>
              <a:rPr kumimoji="1" lang="en-US" altLang="ja-JP" dirty="0">
                <a:highlight>
                  <a:srgbClr val="FFFF00"/>
                </a:highlight>
                <a:latin typeface="Osaka" panose="020B0600000000000000" pitchFamily="34" charset="-128"/>
                <a:ea typeface="Osaka" panose="020B0600000000000000" pitchFamily="34" charset="-128"/>
              </a:rPr>
              <a:t>Processing</a:t>
            </a:r>
            <a:endParaRPr kumimoji="1" lang="ja-JP" altLang="en-US">
              <a:highlight>
                <a:srgbClr val="FFFF00"/>
              </a:highlight>
              <a:latin typeface="Osaka" panose="020B0600000000000000" pitchFamily="34" charset="-128"/>
              <a:ea typeface="Osaka" panose="020B0600000000000000" pitchFamily="34" charset="-128"/>
            </a:endParaRPr>
          </a:p>
        </p:txBody>
      </p:sp>
      <p:pic>
        <p:nvPicPr>
          <p:cNvPr id="6" name="コンテンツ プレースホルダー 5" descr="スクリーンショット, 抽象 が含まれている画像&#10;&#10;自動的に生成された説明">
            <a:extLst>
              <a:ext uri="{FF2B5EF4-FFF2-40B4-BE49-F238E27FC236}">
                <a16:creationId xmlns:a16="http://schemas.microsoft.com/office/drawing/2014/main" id="{68A89B7A-4FB6-DB4A-82D1-65DD56E9D4DE}"/>
              </a:ext>
            </a:extLst>
          </p:cNvPr>
          <p:cNvPicPr>
            <a:picLocks noGrp="1" noChangeAspect="1"/>
          </p:cNvPicPr>
          <p:nvPr>
            <p:ph idx="1"/>
          </p:nvPr>
        </p:nvPicPr>
        <p:blipFill>
          <a:blip r:embed="rId2"/>
          <a:stretch>
            <a:fillRect/>
          </a:stretch>
        </p:blipFill>
        <p:spPr>
          <a:xfrm>
            <a:off x="3992137" y="878515"/>
            <a:ext cx="7861609" cy="5332714"/>
          </a:xfrm>
        </p:spPr>
      </p:pic>
      <p:sp>
        <p:nvSpPr>
          <p:cNvPr id="4" name="テキスト プレースホルダー 3">
            <a:extLst>
              <a:ext uri="{FF2B5EF4-FFF2-40B4-BE49-F238E27FC236}">
                <a16:creationId xmlns:a16="http://schemas.microsoft.com/office/drawing/2014/main" id="{21A21EFA-A94B-7B4B-A3B7-FE513386744F}"/>
              </a:ext>
            </a:extLst>
          </p:cNvPr>
          <p:cNvSpPr>
            <a:spLocks noGrp="1"/>
          </p:cNvSpPr>
          <p:nvPr>
            <p:ph type="body" sz="half" idx="2"/>
          </p:nvPr>
        </p:nvSpPr>
        <p:spPr/>
        <p:txBody>
          <a:bodyPr>
            <a:normAutofit/>
          </a:bodyPr>
          <a:lstStyle/>
          <a:p>
            <a:endParaRPr kumimoji="1" lang="en-US" altLang="ja-JP" sz="1800" dirty="0"/>
          </a:p>
          <a:p>
            <a:r>
              <a:rPr lang="en-US" altLang="ja-JP" sz="1800" dirty="0">
                <a:latin typeface="Osaka" panose="020B0600000000000000" pitchFamily="34" charset="-128"/>
                <a:ea typeface="Osaka" panose="020B0600000000000000" pitchFamily="34" charset="-128"/>
              </a:rPr>
              <a:t>1.</a:t>
            </a:r>
            <a:r>
              <a:rPr lang="ja-JP" altLang="en-US" sz="1800">
                <a:latin typeface="Osaka" panose="020B0600000000000000" pitchFamily="34" charset="-128"/>
                <a:ea typeface="Osaka" panose="020B0600000000000000" pitchFamily="34" charset="-128"/>
              </a:rPr>
              <a:t>カメラで読み込み</a:t>
            </a:r>
            <a:endParaRPr lang="en-US" altLang="ja-JP" sz="1800" dirty="0">
              <a:latin typeface="Osaka" panose="020B0600000000000000" pitchFamily="34" charset="-128"/>
              <a:ea typeface="Osaka" panose="020B0600000000000000" pitchFamily="34" charset="-128"/>
            </a:endParaRPr>
          </a:p>
          <a:p>
            <a:r>
              <a:rPr kumimoji="1" lang="en-US" altLang="ja-JP" sz="1800" dirty="0">
                <a:latin typeface="Osaka" panose="020B0600000000000000" pitchFamily="34" charset="-128"/>
                <a:ea typeface="Osaka" panose="020B0600000000000000" pitchFamily="34" charset="-128"/>
              </a:rPr>
              <a:t>2.</a:t>
            </a:r>
            <a:r>
              <a:rPr lang="ja-JP" altLang="en-US" sz="1800">
                <a:latin typeface="Osaka" panose="020B0600000000000000" pitchFamily="34" charset="-128"/>
                <a:ea typeface="Osaka" panose="020B0600000000000000" pitchFamily="34" charset="-128"/>
              </a:rPr>
              <a:t>モノクロ化</a:t>
            </a:r>
            <a:endParaRPr lang="en-US" altLang="ja-JP" sz="1800" dirty="0">
              <a:latin typeface="Osaka" panose="020B0600000000000000" pitchFamily="34" charset="-128"/>
              <a:ea typeface="Osaka" panose="020B0600000000000000" pitchFamily="34" charset="-128"/>
            </a:endParaRPr>
          </a:p>
          <a:p>
            <a:r>
              <a:rPr kumimoji="1" lang="en-US" altLang="ja-JP" sz="1800" dirty="0">
                <a:latin typeface="Osaka" panose="020B0600000000000000" pitchFamily="34" charset="-128"/>
                <a:ea typeface="Osaka" panose="020B0600000000000000" pitchFamily="34" charset="-128"/>
              </a:rPr>
              <a:t>3.</a:t>
            </a:r>
            <a:r>
              <a:rPr kumimoji="1" lang="ja-JP" altLang="en-US" sz="1800">
                <a:latin typeface="Osaka" panose="020B0600000000000000" pitchFamily="34" charset="-128"/>
                <a:ea typeface="Osaka" panose="020B0600000000000000" pitchFamily="34" charset="-128"/>
              </a:rPr>
              <a:t>黒の要素を抽出</a:t>
            </a:r>
            <a:endParaRPr kumimoji="1" lang="en-US" altLang="ja-JP" sz="1800" dirty="0">
              <a:latin typeface="Osaka" panose="020B0600000000000000" pitchFamily="34" charset="-128"/>
              <a:ea typeface="Osaka" panose="020B0600000000000000" pitchFamily="34" charset="-128"/>
            </a:endParaRPr>
          </a:p>
          <a:p>
            <a:r>
              <a:rPr lang="ja-JP" altLang="en-US" sz="1800">
                <a:latin typeface="Osaka" panose="020B0600000000000000" pitchFamily="34" charset="-128"/>
                <a:ea typeface="Osaka" panose="020B0600000000000000" pitchFamily="34" charset="-128"/>
              </a:rPr>
              <a:t>　ー今はここまでー</a:t>
            </a:r>
            <a:endParaRPr kumimoji="1" lang="en-US" altLang="ja-JP" sz="1800" dirty="0">
              <a:latin typeface="Osaka" panose="020B0600000000000000" pitchFamily="34" charset="-128"/>
              <a:ea typeface="Osaka" panose="020B0600000000000000" pitchFamily="34" charset="-128"/>
            </a:endParaRPr>
          </a:p>
          <a:p>
            <a:r>
              <a:rPr kumimoji="1" lang="en-US" altLang="ja-JP" sz="1800" dirty="0">
                <a:latin typeface="Osaka" panose="020B0600000000000000" pitchFamily="34" charset="-128"/>
                <a:ea typeface="Osaka" panose="020B0600000000000000" pitchFamily="34" charset="-128"/>
              </a:rPr>
              <a:t>4.</a:t>
            </a:r>
            <a:r>
              <a:rPr kumimoji="1" lang="ja-JP" altLang="en-US" sz="1800">
                <a:latin typeface="Osaka" panose="020B0600000000000000" pitchFamily="34" charset="-128"/>
                <a:ea typeface="Osaka" panose="020B0600000000000000" pitchFamily="34" charset="-128"/>
              </a:rPr>
              <a:t>ソレノイドで表現</a:t>
            </a:r>
            <a:endParaRPr kumimoji="1" lang="en-US" altLang="ja-JP" sz="1800" dirty="0">
              <a:latin typeface="Osaka" panose="020B0600000000000000" pitchFamily="34" charset="-128"/>
              <a:ea typeface="Osaka" panose="020B0600000000000000" pitchFamily="34" charset="-128"/>
            </a:endParaRPr>
          </a:p>
        </p:txBody>
      </p:sp>
    </p:spTree>
    <p:extLst>
      <p:ext uri="{BB962C8B-B14F-4D97-AF65-F5344CB8AC3E}">
        <p14:creationId xmlns:p14="http://schemas.microsoft.com/office/powerpoint/2010/main" val="161407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0ACCF-9469-524F-8813-FF7097E02DEC}"/>
              </a:ext>
            </a:extLst>
          </p:cNvPr>
          <p:cNvSpPr>
            <a:spLocks noGrp="1"/>
          </p:cNvSpPr>
          <p:nvPr>
            <p:ph type="title"/>
          </p:nvPr>
        </p:nvSpPr>
        <p:spPr/>
        <p:txBody>
          <a:bodyPr/>
          <a:lstStyle/>
          <a:p>
            <a:r>
              <a:rPr kumimoji="1" lang="ja-JP" altLang="en-US">
                <a:highlight>
                  <a:srgbClr val="FFFF00"/>
                </a:highlight>
                <a:latin typeface="Osaka" panose="020B0600000000000000" pitchFamily="34" charset="-128"/>
                <a:ea typeface="Osaka" panose="020B0600000000000000" pitchFamily="34" charset="-128"/>
              </a:rPr>
              <a:t>ソレノイド</a:t>
            </a:r>
          </a:p>
        </p:txBody>
      </p:sp>
      <p:pic>
        <p:nvPicPr>
          <p:cNvPr id="6" name="コンテンツ プレースホルダー 5" descr="コンピュータ が含まれている画像&#10;&#10;自動的に生成された説明">
            <a:extLst>
              <a:ext uri="{FF2B5EF4-FFF2-40B4-BE49-F238E27FC236}">
                <a16:creationId xmlns:a16="http://schemas.microsoft.com/office/drawing/2014/main" id="{9658D0BC-EEBC-E142-B780-FBCCCCC186B8}"/>
              </a:ext>
            </a:extLst>
          </p:cNvPr>
          <p:cNvPicPr>
            <a:picLocks noGrp="1" noChangeAspect="1"/>
          </p:cNvPicPr>
          <p:nvPr>
            <p:ph idx="1"/>
          </p:nvPr>
        </p:nvPicPr>
        <p:blipFill>
          <a:blip r:embed="rId2"/>
          <a:stretch>
            <a:fillRect/>
          </a:stretch>
        </p:blipFill>
        <p:spPr>
          <a:xfrm>
            <a:off x="5560742" y="1362483"/>
            <a:ext cx="5191494" cy="4506505"/>
          </a:xfrm>
        </p:spPr>
      </p:pic>
      <p:sp>
        <p:nvSpPr>
          <p:cNvPr id="4" name="テキスト プレースホルダー 3">
            <a:extLst>
              <a:ext uri="{FF2B5EF4-FFF2-40B4-BE49-F238E27FC236}">
                <a16:creationId xmlns:a16="http://schemas.microsoft.com/office/drawing/2014/main" id="{4C891BF1-2CFF-8949-BAE5-B839C64583F3}"/>
              </a:ext>
            </a:extLst>
          </p:cNvPr>
          <p:cNvSpPr>
            <a:spLocks noGrp="1"/>
          </p:cNvSpPr>
          <p:nvPr>
            <p:ph type="body" sz="half" idx="2"/>
          </p:nvPr>
        </p:nvSpPr>
        <p:spPr/>
        <p:txBody>
          <a:bodyPr>
            <a:normAutofit/>
          </a:bodyPr>
          <a:lstStyle/>
          <a:p>
            <a:endParaRPr kumimoji="1" lang="en-US" altLang="ja-JP" sz="1800" dirty="0">
              <a:latin typeface="Osaka" panose="020B0600000000000000" pitchFamily="34" charset="-128"/>
              <a:ea typeface="Osaka" panose="020B0600000000000000" pitchFamily="34" charset="-128"/>
            </a:endParaRPr>
          </a:p>
          <a:p>
            <a:r>
              <a:rPr kumimoji="1" lang="ja-JP" altLang="en-US" sz="1800">
                <a:latin typeface="Osaka" panose="020B0600000000000000" pitchFamily="34" charset="-128"/>
                <a:ea typeface="Osaka" panose="020B0600000000000000" pitchFamily="34" charset="-128"/>
              </a:rPr>
              <a:t>通電することで磁界を発生させてブランジャーを吸引</a:t>
            </a:r>
            <a:r>
              <a:rPr lang="ja-JP" altLang="en-US" sz="1800">
                <a:latin typeface="Osaka" panose="020B0600000000000000" pitchFamily="34" charset="-128"/>
                <a:ea typeface="Osaka" panose="020B0600000000000000" pitchFamily="34" charset="-128"/>
              </a:rPr>
              <a:t>する</a:t>
            </a:r>
            <a:endParaRPr lang="en-US" altLang="ja-JP" sz="1800" dirty="0">
              <a:latin typeface="Osaka" panose="020B0600000000000000" pitchFamily="34" charset="-128"/>
              <a:ea typeface="Osaka" panose="020B0600000000000000" pitchFamily="34" charset="-128"/>
            </a:endParaRPr>
          </a:p>
          <a:p>
            <a:endParaRPr kumimoji="1" lang="en-US" altLang="ja-JP" sz="1800" dirty="0">
              <a:latin typeface="Osaka" panose="020B0600000000000000" pitchFamily="34" charset="-128"/>
              <a:ea typeface="Osaka" panose="020B0600000000000000" pitchFamily="34" charset="-128"/>
            </a:endParaRPr>
          </a:p>
          <a:p>
            <a:endParaRPr kumimoji="1" lang="en-US" altLang="ja-JP" sz="1800" dirty="0">
              <a:latin typeface="Osaka" panose="020B0600000000000000" pitchFamily="34" charset="-128"/>
              <a:ea typeface="Osaka" panose="020B0600000000000000" pitchFamily="34" charset="-128"/>
            </a:endParaRPr>
          </a:p>
        </p:txBody>
      </p:sp>
      <p:sp>
        <p:nvSpPr>
          <p:cNvPr id="7" name="正方形/長方形 6">
            <a:extLst>
              <a:ext uri="{FF2B5EF4-FFF2-40B4-BE49-F238E27FC236}">
                <a16:creationId xmlns:a16="http://schemas.microsoft.com/office/drawing/2014/main" id="{9A38B156-8D3D-784E-A050-A54502CBF532}"/>
              </a:ext>
            </a:extLst>
          </p:cNvPr>
          <p:cNvSpPr/>
          <p:nvPr/>
        </p:nvSpPr>
        <p:spPr>
          <a:xfrm>
            <a:off x="6434254" y="6289287"/>
            <a:ext cx="5757746" cy="307777"/>
          </a:xfrm>
          <a:prstGeom prst="rect">
            <a:avLst/>
          </a:prstGeom>
        </p:spPr>
        <p:txBody>
          <a:bodyPr wrap="square">
            <a:spAutoFit/>
          </a:bodyPr>
          <a:lstStyle/>
          <a:p>
            <a:r>
              <a:rPr lang="ja-JP" altLang="en-US" sz="1400"/>
              <a:t>https://www.takaha.co.jp/technological/action.html</a:t>
            </a:r>
          </a:p>
        </p:txBody>
      </p:sp>
      <p:sp>
        <p:nvSpPr>
          <p:cNvPr id="8" name="テキスト ボックス 7">
            <a:extLst>
              <a:ext uri="{FF2B5EF4-FFF2-40B4-BE49-F238E27FC236}">
                <a16:creationId xmlns:a16="http://schemas.microsoft.com/office/drawing/2014/main" id="{7F074D4F-7EC9-EF41-8E41-24684B3026F2}"/>
              </a:ext>
            </a:extLst>
          </p:cNvPr>
          <p:cNvSpPr txBox="1"/>
          <p:nvPr/>
        </p:nvSpPr>
        <p:spPr>
          <a:xfrm>
            <a:off x="6434254" y="6127693"/>
            <a:ext cx="2339102" cy="307777"/>
          </a:xfrm>
          <a:prstGeom prst="rect">
            <a:avLst/>
          </a:prstGeom>
          <a:noFill/>
        </p:spPr>
        <p:txBody>
          <a:bodyPr wrap="none" rtlCol="0">
            <a:spAutoFit/>
          </a:bodyPr>
          <a:lstStyle/>
          <a:p>
            <a:r>
              <a:rPr kumimoji="1" lang="ja-JP" altLang="en-US" sz="1400"/>
              <a:t>引用：タカハ機工株式会社</a:t>
            </a:r>
          </a:p>
        </p:txBody>
      </p:sp>
    </p:spTree>
    <p:extLst>
      <p:ext uri="{BB962C8B-B14F-4D97-AF65-F5344CB8AC3E}">
        <p14:creationId xmlns:p14="http://schemas.microsoft.com/office/powerpoint/2010/main" val="28638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FC1CC6-E83C-B142-B94C-EA8D7580E452}"/>
              </a:ext>
            </a:extLst>
          </p:cNvPr>
          <p:cNvSpPr>
            <a:spLocks noGrp="1"/>
          </p:cNvSpPr>
          <p:nvPr>
            <p:ph type="title"/>
          </p:nvPr>
        </p:nvSpPr>
        <p:spPr/>
        <p:txBody>
          <a:bodyPr/>
          <a:lstStyle/>
          <a:p>
            <a:r>
              <a:rPr kumimoji="1" lang="en-US" altLang="ja-JP" dirty="0">
                <a:highlight>
                  <a:srgbClr val="FFFF00"/>
                </a:highlight>
                <a:latin typeface="Osaka" panose="020B0600000000000000" pitchFamily="34" charset="-128"/>
                <a:ea typeface="Osaka" panose="020B0600000000000000" pitchFamily="34" charset="-128"/>
              </a:rPr>
              <a:t>Arduino</a:t>
            </a:r>
            <a:endParaRPr kumimoji="1" lang="ja-JP" altLang="en-US">
              <a:highlight>
                <a:srgbClr val="FFFF00"/>
              </a:highlight>
              <a:latin typeface="Osaka" panose="020B0600000000000000" pitchFamily="34" charset="-128"/>
              <a:ea typeface="Osaka" panose="020B0600000000000000" pitchFamily="34" charset="-128"/>
            </a:endParaRPr>
          </a:p>
        </p:txBody>
      </p:sp>
      <p:pic>
        <p:nvPicPr>
          <p:cNvPr id="6" name="コンテンツ プレースホルダー 5" descr="電子機器, 屋内, 座る, テーブル が含まれている画像&#10;&#10;自動的に生成された説明">
            <a:extLst>
              <a:ext uri="{FF2B5EF4-FFF2-40B4-BE49-F238E27FC236}">
                <a16:creationId xmlns:a16="http://schemas.microsoft.com/office/drawing/2014/main" id="{0879E648-B956-C041-9BC4-9D3270D5A14D}"/>
              </a:ext>
            </a:extLst>
          </p:cNvPr>
          <p:cNvPicPr>
            <a:picLocks noGrp="1" noChangeAspect="1"/>
          </p:cNvPicPr>
          <p:nvPr>
            <p:ph idx="1"/>
          </p:nvPr>
        </p:nvPicPr>
        <p:blipFill>
          <a:blip r:embed="rId2"/>
          <a:stretch>
            <a:fillRect/>
          </a:stretch>
        </p:blipFill>
        <p:spPr>
          <a:xfrm rot="5400000">
            <a:off x="5675698" y="452439"/>
            <a:ext cx="4873625" cy="5943600"/>
          </a:xfrm>
        </p:spPr>
      </p:pic>
      <p:sp>
        <p:nvSpPr>
          <p:cNvPr id="4" name="テキスト プレースホルダー 3">
            <a:extLst>
              <a:ext uri="{FF2B5EF4-FFF2-40B4-BE49-F238E27FC236}">
                <a16:creationId xmlns:a16="http://schemas.microsoft.com/office/drawing/2014/main" id="{98CB82FC-A582-5248-BE57-6E405AE62ED8}"/>
              </a:ext>
            </a:extLst>
          </p:cNvPr>
          <p:cNvSpPr>
            <a:spLocks noGrp="1"/>
          </p:cNvSpPr>
          <p:nvPr>
            <p:ph type="body" sz="half" idx="2"/>
          </p:nvPr>
        </p:nvSpPr>
        <p:spPr/>
        <p:txBody>
          <a:bodyPr>
            <a:normAutofit/>
          </a:bodyPr>
          <a:lstStyle/>
          <a:p>
            <a:endParaRPr lang="en-US" altLang="ja-JP" sz="1800" dirty="0">
              <a:latin typeface="Osaka" panose="020B0600000000000000" pitchFamily="34" charset="-128"/>
              <a:ea typeface="Osaka" panose="020B0600000000000000" pitchFamily="34" charset="-128"/>
            </a:endParaRPr>
          </a:p>
          <a:p>
            <a:r>
              <a:rPr lang="ja-JP" altLang="en-US" sz="1800">
                <a:latin typeface="Osaka" panose="020B0600000000000000" pitchFamily="34" charset="-128"/>
                <a:ea typeface="Osaka" panose="020B0600000000000000" pitchFamily="34" charset="-128"/>
              </a:rPr>
              <a:t>ソレノイドなどを追加してインタラクティブな装置として用いることができる</a:t>
            </a:r>
            <a:endParaRPr lang="en-US" altLang="ja-JP" sz="1800" dirty="0">
              <a:latin typeface="Osaka" panose="020B0600000000000000" pitchFamily="34" charset="-128"/>
              <a:ea typeface="Osaka" panose="020B0600000000000000" pitchFamily="34" charset="-128"/>
            </a:endParaRPr>
          </a:p>
          <a:p>
            <a:endParaRPr lang="en-US" altLang="ja-JP" sz="1800" dirty="0">
              <a:latin typeface="Osaka" panose="020B0600000000000000" pitchFamily="34" charset="-128"/>
              <a:ea typeface="Osaka" panose="020B0600000000000000" pitchFamily="34" charset="-128"/>
            </a:endParaRPr>
          </a:p>
          <a:p>
            <a:r>
              <a:rPr lang="en-US" altLang="ja-JP" sz="1800" dirty="0">
                <a:latin typeface="Osaka" panose="020B0600000000000000" pitchFamily="34" charset="-128"/>
                <a:ea typeface="Osaka" panose="020B0600000000000000" pitchFamily="34" charset="-128"/>
              </a:rPr>
              <a:t>Processing</a:t>
            </a:r>
            <a:r>
              <a:rPr lang="ja-JP" altLang="en-US" sz="1800">
                <a:latin typeface="Osaka" panose="020B0600000000000000" pitchFamily="34" charset="-128"/>
                <a:ea typeface="Osaka" panose="020B0600000000000000" pitchFamily="34" charset="-128"/>
              </a:rPr>
              <a:t>のデータをソレノイドに変換させてタンジブルビットのように出したり引っ込めたり。</a:t>
            </a:r>
            <a:endParaRPr lang="en-US" altLang="ja-JP" sz="1800" dirty="0">
              <a:latin typeface="Osaka" panose="020B0600000000000000" pitchFamily="34" charset="-128"/>
              <a:ea typeface="Osaka" panose="020B0600000000000000" pitchFamily="34" charset="-128"/>
            </a:endParaRPr>
          </a:p>
          <a:p>
            <a:endParaRPr kumimoji="1" lang="ja-JP" altLang="en-US" sz="1800">
              <a:latin typeface="Osaka" panose="020B0600000000000000" pitchFamily="34" charset="-128"/>
              <a:ea typeface="Osaka" panose="020B0600000000000000" pitchFamily="34" charset="-128"/>
            </a:endParaRPr>
          </a:p>
        </p:txBody>
      </p:sp>
    </p:spTree>
    <p:extLst>
      <p:ext uri="{BB962C8B-B14F-4D97-AF65-F5344CB8AC3E}">
        <p14:creationId xmlns:p14="http://schemas.microsoft.com/office/powerpoint/2010/main" val="1138184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4BBE9-8540-3840-B0FB-BF6F2BFB04BC}"/>
              </a:ext>
            </a:extLst>
          </p:cNvPr>
          <p:cNvSpPr>
            <a:spLocks noGrp="1"/>
          </p:cNvSpPr>
          <p:nvPr>
            <p:ph type="title"/>
          </p:nvPr>
        </p:nvSpPr>
        <p:spPr/>
        <p:txBody>
          <a:bodyPr/>
          <a:lstStyle/>
          <a:p>
            <a:r>
              <a:rPr lang="en-US" altLang="ja-JP" dirty="0">
                <a:highlight>
                  <a:srgbClr val="FFFF00"/>
                </a:highlight>
                <a:latin typeface="Osaka" panose="020B0600000000000000" pitchFamily="34" charset="-128"/>
                <a:ea typeface="Osaka" panose="020B0600000000000000" pitchFamily="34" charset="-128"/>
              </a:rPr>
              <a:t>Kinect</a:t>
            </a:r>
            <a:r>
              <a:rPr lang="en-US" altLang="ja-JP" sz="2000" dirty="0">
                <a:latin typeface="Osaka" panose="020B0600000000000000" pitchFamily="34" charset="-128"/>
                <a:ea typeface="Osaka" panose="020B0600000000000000" pitchFamily="34" charset="-128"/>
              </a:rPr>
              <a:t>(</a:t>
            </a:r>
            <a:r>
              <a:rPr lang="ja-JP" altLang="en-US" sz="2000">
                <a:latin typeface="Osaka" panose="020B0600000000000000" pitchFamily="34" charset="-128"/>
                <a:ea typeface="Osaka" panose="020B0600000000000000" pitchFamily="34" charset="-128"/>
              </a:rPr>
              <a:t>キネクト</a:t>
            </a:r>
            <a:r>
              <a:rPr lang="en-US" altLang="ja-JP" sz="2000" dirty="0">
                <a:latin typeface="Osaka" panose="020B0600000000000000" pitchFamily="34" charset="-128"/>
                <a:ea typeface="Osaka" panose="020B0600000000000000" pitchFamily="34" charset="-128"/>
              </a:rPr>
              <a:t>)</a:t>
            </a:r>
            <a:endParaRPr kumimoji="1" lang="ja-JP" altLang="en-US" sz="2000"/>
          </a:p>
        </p:txBody>
      </p:sp>
      <p:pic>
        <p:nvPicPr>
          <p:cNvPr id="6" name="コンテンツ プレースホルダー 5" descr="電子機器 が含まれている画像&#10;&#10;自動的に生成された説明">
            <a:extLst>
              <a:ext uri="{FF2B5EF4-FFF2-40B4-BE49-F238E27FC236}">
                <a16:creationId xmlns:a16="http://schemas.microsoft.com/office/drawing/2014/main" id="{12ECEE87-6BC3-6243-8F21-157F2491EB36}"/>
              </a:ext>
            </a:extLst>
          </p:cNvPr>
          <p:cNvPicPr>
            <a:picLocks noGrp="1" noChangeAspect="1"/>
          </p:cNvPicPr>
          <p:nvPr>
            <p:ph idx="1"/>
          </p:nvPr>
        </p:nvPicPr>
        <p:blipFill>
          <a:blip r:embed="rId2"/>
          <a:stretch>
            <a:fillRect/>
          </a:stretch>
        </p:blipFill>
        <p:spPr>
          <a:xfrm>
            <a:off x="5180012" y="2009394"/>
            <a:ext cx="6172200" cy="2839212"/>
          </a:xfrm>
        </p:spPr>
      </p:pic>
      <p:sp>
        <p:nvSpPr>
          <p:cNvPr id="4" name="テキスト プレースホルダー 3">
            <a:extLst>
              <a:ext uri="{FF2B5EF4-FFF2-40B4-BE49-F238E27FC236}">
                <a16:creationId xmlns:a16="http://schemas.microsoft.com/office/drawing/2014/main" id="{6835C323-2085-834B-A366-A5F9AC71A892}"/>
              </a:ext>
            </a:extLst>
          </p:cNvPr>
          <p:cNvSpPr>
            <a:spLocks noGrp="1"/>
          </p:cNvSpPr>
          <p:nvPr>
            <p:ph type="body" sz="half" idx="2"/>
          </p:nvPr>
        </p:nvSpPr>
        <p:spPr/>
        <p:txBody>
          <a:bodyPr/>
          <a:lstStyle/>
          <a:p>
            <a:endParaRPr lang="en" altLang="ja-JP" sz="1800" dirty="0">
              <a:latin typeface="Osaka" panose="020B0600000000000000" pitchFamily="34" charset="-128"/>
              <a:ea typeface="Osaka" panose="020B0600000000000000" pitchFamily="34" charset="-128"/>
            </a:endParaRPr>
          </a:p>
          <a:p>
            <a:r>
              <a:rPr lang="en" altLang="ja-JP" sz="1800" dirty="0">
                <a:latin typeface="Osaka" panose="020B0600000000000000" pitchFamily="34" charset="-128"/>
                <a:ea typeface="Osaka" panose="020B0600000000000000" pitchFamily="34" charset="-128"/>
              </a:rPr>
              <a:t>Kinect</a:t>
            </a:r>
            <a:r>
              <a:rPr lang="ja-JP" altLang="en-US" sz="1800">
                <a:latin typeface="Osaka" panose="020B0600000000000000" pitchFamily="34" charset="-128"/>
                <a:ea typeface="Osaka" panose="020B0600000000000000" pitchFamily="34" charset="-128"/>
              </a:rPr>
              <a:t>はマイクロソフトから発売された身体の動きであるジェスチャー・音声認識によってゲーム機、コンピューターの操作ができるデバイス。</a:t>
            </a:r>
            <a:endParaRPr lang="en-US" altLang="ja-JP" sz="1800" dirty="0">
              <a:latin typeface="Osaka" panose="020B0600000000000000" pitchFamily="34" charset="-128"/>
              <a:ea typeface="Osaka" panose="020B0600000000000000" pitchFamily="34" charset="-128"/>
            </a:endParaRPr>
          </a:p>
          <a:p>
            <a:endParaRPr kumimoji="1" lang="ja-JP" altLang="en-US"/>
          </a:p>
        </p:txBody>
      </p:sp>
    </p:spTree>
    <p:extLst>
      <p:ext uri="{BB962C8B-B14F-4D97-AF65-F5344CB8AC3E}">
        <p14:creationId xmlns:p14="http://schemas.microsoft.com/office/powerpoint/2010/main" val="402816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62EA0-2D61-7D49-8813-FE16C699D52A}"/>
              </a:ext>
            </a:extLst>
          </p:cNvPr>
          <p:cNvSpPr>
            <a:spLocks noGrp="1"/>
          </p:cNvSpPr>
          <p:nvPr>
            <p:ph type="title"/>
          </p:nvPr>
        </p:nvSpPr>
        <p:spPr>
          <a:xfrm>
            <a:off x="626954" y="457200"/>
            <a:ext cx="4145071" cy="1600200"/>
          </a:xfrm>
        </p:spPr>
        <p:txBody>
          <a:bodyPr/>
          <a:lstStyle/>
          <a:p>
            <a:r>
              <a:rPr lang="en-US" altLang="ja-JP" dirty="0">
                <a:highlight>
                  <a:srgbClr val="FFFF00"/>
                </a:highlight>
                <a:latin typeface="Osaka" panose="020B0600000000000000" pitchFamily="34" charset="-128"/>
                <a:ea typeface="Osaka" panose="020B0600000000000000" pitchFamily="34" charset="-128"/>
              </a:rPr>
              <a:t>HUSKYLENS</a:t>
            </a:r>
            <a:r>
              <a:rPr lang="en-US" altLang="ja-JP" sz="1600" dirty="0">
                <a:latin typeface="Osaka" panose="020B0600000000000000" pitchFamily="34" charset="-128"/>
                <a:ea typeface="Osaka" panose="020B0600000000000000" pitchFamily="34" charset="-128"/>
              </a:rPr>
              <a:t>(</a:t>
            </a:r>
            <a:r>
              <a:rPr lang="ja-JP" altLang="en-US" sz="1600">
                <a:latin typeface="Osaka" panose="020B0600000000000000" pitchFamily="34" charset="-128"/>
                <a:ea typeface="Osaka" panose="020B0600000000000000" pitchFamily="34" charset="-128"/>
              </a:rPr>
              <a:t>ハスキーレンズ</a:t>
            </a:r>
            <a:r>
              <a:rPr lang="en-US" altLang="ja-JP" sz="1600" dirty="0">
                <a:latin typeface="Osaka" panose="020B0600000000000000" pitchFamily="34" charset="-128"/>
                <a:ea typeface="Osaka" panose="020B0600000000000000" pitchFamily="34" charset="-128"/>
              </a:rPr>
              <a:t>)</a:t>
            </a:r>
            <a:endParaRPr kumimoji="1" lang="ja-JP" altLang="en-US" sz="1600"/>
          </a:p>
        </p:txBody>
      </p:sp>
      <p:sp>
        <p:nvSpPr>
          <p:cNvPr id="4" name="テキスト プレースホルダー 3">
            <a:extLst>
              <a:ext uri="{FF2B5EF4-FFF2-40B4-BE49-F238E27FC236}">
                <a16:creationId xmlns:a16="http://schemas.microsoft.com/office/drawing/2014/main" id="{2274D6CD-058F-934B-8E88-22B129EB0525}"/>
              </a:ext>
            </a:extLst>
          </p:cNvPr>
          <p:cNvSpPr>
            <a:spLocks noGrp="1"/>
          </p:cNvSpPr>
          <p:nvPr>
            <p:ph type="body" sz="half" idx="2"/>
          </p:nvPr>
        </p:nvSpPr>
        <p:spPr>
          <a:xfrm>
            <a:off x="839788" y="2057400"/>
            <a:ext cx="3932237" cy="3811588"/>
          </a:xfrm>
        </p:spPr>
        <p:txBody>
          <a:bodyPr>
            <a:normAutofit fontScale="92500"/>
          </a:bodyPr>
          <a:lstStyle/>
          <a:p>
            <a:endParaRPr lang="en-US" altLang="ja-JP" dirty="0">
              <a:latin typeface="Osaka" panose="020B0600000000000000" pitchFamily="34" charset="-128"/>
              <a:ea typeface="Osaka" panose="020B0600000000000000" pitchFamily="34" charset="-128"/>
            </a:endParaRPr>
          </a:p>
          <a:p>
            <a:r>
              <a:rPr lang="ja-JP" altLang="en-US">
                <a:latin typeface="Osaka" panose="020B0600000000000000" pitchFamily="34" charset="-128"/>
                <a:ea typeface="Osaka" panose="020B0600000000000000" pitchFamily="34" charset="-128"/>
              </a:rPr>
              <a:t>オープンソースのハードウェアプメーカー</a:t>
            </a:r>
            <a:r>
              <a:rPr lang="en" altLang="ja-JP" dirty="0" err="1">
                <a:latin typeface="Osaka" panose="020B0600000000000000" pitchFamily="34" charset="-128"/>
                <a:ea typeface="Osaka" panose="020B0600000000000000" pitchFamily="34" charset="-128"/>
              </a:rPr>
              <a:t>DFRobot</a:t>
            </a:r>
            <a:r>
              <a:rPr lang="ja-JP" altLang="en-US">
                <a:latin typeface="Osaka" panose="020B0600000000000000" pitchFamily="34" charset="-128"/>
                <a:ea typeface="Osaka" panose="020B0600000000000000" pitchFamily="34" charset="-128"/>
              </a:rPr>
              <a:t>が開発した、</a:t>
            </a:r>
            <a:r>
              <a:rPr lang="en" altLang="ja-JP" dirty="0">
                <a:latin typeface="Osaka" panose="020B0600000000000000" pitchFamily="34" charset="-128"/>
                <a:ea typeface="Osaka" panose="020B0600000000000000" pitchFamily="34" charset="-128"/>
              </a:rPr>
              <a:t>AI</a:t>
            </a:r>
            <a:r>
              <a:rPr lang="ja-JP" altLang="en-US">
                <a:latin typeface="Osaka" panose="020B0600000000000000" pitchFamily="34" charset="-128"/>
                <a:ea typeface="Osaka" panose="020B0600000000000000" pitchFamily="34" charset="-128"/>
              </a:rPr>
              <a:t>ビジョンセンサー。</a:t>
            </a:r>
            <a:endParaRPr lang="en-US" altLang="ja-JP" dirty="0">
              <a:latin typeface="Osaka" panose="020B0600000000000000" pitchFamily="34" charset="-128"/>
              <a:ea typeface="Osaka" panose="020B0600000000000000" pitchFamily="34" charset="-128"/>
            </a:endParaRPr>
          </a:p>
          <a:p>
            <a:endParaRPr lang="en-US" altLang="ja-JP" dirty="0">
              <a:latin typeface="Osaka" panose="020B0600000000000000" pitchFamily="34" charset="-128"/>
              <a:ea typeface="Osaka" panose="020B0600000000000000" pitchFamily="34" charset="-128"/>
            </a:endParaRPr>
          </a:p>
          <a:p>
            <a:r>
              <a:rPr lang="ja-JP" altLang="en-US">
                <a:latin typeface="Osaka" panose="020B0600000000000000" pitchFamily="34" charset="-128"/>
                <a:ea typeface="Osaka" panose="020B0600000000000000" pitchFamily="34" charset="-128"/>
              </a:rPr>
              <a:t>顔認識、物体認識、タグ認識、カラー認識、物体追跡、ライン追跡といった</a:t>
            </a:r>
            <a:r>
              <a:rPr lang="en-US" altLang="ja-JP" dirty="0">
                <a:latin typeface="Osaka" panose="020B0600000000000000" pitchFamily="34" charset="-128"/>
                <a:ea typeface="Osaka" panose="020B0600000000000000" pitchFamily="34" charset="-128"/>
              </a:rPr>
              <a:t>6</a:t>
            </a:r>
            <a:r>
              <a:rPr lang="ja-JP" altLang="en-US">
                <a:latin typeface="Osaka" panose="020B0600000000000000" pitchFamily="34" charset="-128"/>
                <a:ea typeface="Osaka" panose="020B0600000000000000" pitchFamily="34" charset="-128"/>
              </a:rPr>
              <a:t>種類のアルゴリズムが組み込まれている。</a:t>
            </a:r>
            <a:endParaRPr lang="en-US" altLang="ja-JP" dirty="0">
              <a:latin typeface="Osaka" panose="020B0600000000000000" pitchFamily="34" charset="-128"/>
              <a:ea typeface="Osaka" panose="020B0600000000000000" pitchFamily="34" charset="-128"/>
            </a:endParaRPr>
          </a:p>
          <a:p>
            <a:endParaRPr lang="en-US" altLang="ja-JP" dirty="0">
              <a:latin typeface="Osaka" panose="020B0600000000000000" pitchFamily="34" charset="-128"/>
              <a:ea typeface="Osaka" panose="020B0600000000000000" pitchFamily="34" charset="-128"/>
            </a:endParaRPr>
          </a:p>
          <a:p>
            <a:r>
              <a:rPr lang="ja-JP" altLang="en-US">
                <a:latin typeface="Osaka" panose="020B0600000000000000" pitchFamily="34" charset="-128"/>
                <a:ea typeface="Osaka" panose="020B0600000000000000" pitchFamily="34" charset="-128"/>
              </a:rPr>
              <a:t>本体のボタンを押すだけで対象を学習できる。</a:t>
            </a:r>
            <a:endParaRPr lang="en-US" altLang="ja-JP" dirty="0">
              <a:latin typeface="Osaka" panose="020B0600000000000000" pitchFamily="34" charset="-128"/>
              <a:ea typeface="Osaka" panose="020B0600000000000000" pitchFamily="34" charset="-128"/>
            </a:endParaRPr>
          </a:p>
          <a:p>
            <a:endParaRPr lang="en-US" altLang="ja-JP" dirty="0">
              <a:latin typeface="Osaka" panose="020B0600000000000000" pitchFamily="34" charset="-128"/>
              <a:ea typeface="Osaka" panose="020B0600000000000000" pitchFamily="34" charset="-128"/>
            </a:endParaRPr>
          </a:p>
          <a:p>
            <a:r>
              <a:rPr lang="en-US" altLang="ja-JP" dirty="0">
                <a:latin typeface="Osaka" panose="020B0600000000000000" pitchFamily="34" charset="-128"/>
                <a:ea typeface="Osaka" panose="020B0600000000000000" pitchFamily="34" charset="-128"/>
              </a:rPr>
              <a:t>2</a:t>
            </a:r>
            <a:r>
              <a:rPr lang="ja-JP" altLang="en-US">
                <a:latin typeface="Osaka" panose="020B0600000000000000" pitchFamily="34" charset="-128"/>
                <a:ea typeface="Osaka" panose="020B0600000000000000" pitchFamily="34" charset="-128"/>
              </a:rPr>
              <a:t>メガピクセルカメラの標準版　約</a:t>
            </a:r>
            <a:r>
              <a:rPr lang="en-US" altLang="ja-JP" dirty="0">
                <a:latin typeface="Osaka" panose="020B0600000000000000" pitchFamily="34" charset="-128"/>
                <a:ea typeface="Osaka" panose="020B0600000000000000" pitchFamily="34" charset="-128"/>
              </a:rPr>
              <a:t>3100</a:t>
            </a:r>
            <a:r>
              <a:rPr lang="ja-JP" altLang="en-US">
                <a:latin typeface="Osaka" panose="020B0600000000000000" pitchFamily="34" charset="-128"/>
                <a:ea typeface="Osaka" panose="020B0600000000000000" pitchFamily="34" charset="-128"/>
              </a:rPr>
              <a:t>円</a:t>
            </a:r>
            <a:endParaRPr lang="en-US" altLang="ja-JP" dirty="0">
              <a:latin typeface="Osaka" panose="020B0600000000000000" pitchFamily="34" charset="-128"/>
              <a:ea typeface="Osaka" panose="020B0600000000000000" pitchFamily="34" charset="-128"/>
            </a:endParaRPr>
          </a:p>
          <a:p>
            <a:r>
              <a:rPr lang="en-US" altLang="ja-JP" dirty="0">
                <a:latin typeface="Osaka" panose="020B0600000000000000" pitchFamily="34" charset="-128"/>
                <a:ea typeface="Osaka" panose="020B0600000000000000" pitchFamily="34" charset="-128"/>
              </a:rPr>
              <a:t>5</a:t>
            </a:r>
            <a:r>
              <a:rPr lang="ja-JP" altLang="en-US">
                <a:latin typeface="Osaka" panose="020B0600000000000000" pitchFamily="34" charset="-128"/>
                <a:ea typeface="Osaka" panose="020B0600000000000000" pitchFamily="34" charset="-128"/>
              </a:rPr>
              <a:t>メガピクセルカメラの拡張版　約</a:t>
            </a:r>
            <a:r>
              <a:rPr lang="en-US" altLang="ja-JP" dirty="0">
                <a:latin typeface="Osaka" panose="020B0600000000000000" pitchFamily="34" charset="-128"/>
                <a:ea typeface="Osaka" panose="020B0600000000000000" pitchFamily="34" charset="-128"/>
              </a:rPr>
              <a:t>5200</a:t>
            </a:r>
            <a:r>
              <a:rPr lang="ja-JP" altLang="en-US">
                <a:latin typeface="Osaka" panose="020B0600000000000000" pitchFamily="34" charset="-128"/>
                <a:ea typeface="Osaka" panose="020B0600000000000000" pitchFamily="34" charset="-128"/>
              </a:rPr>
              <a:t>円</a:t>
            </a:r>
            <a:endParaRPr lang="en-US" altLang="ja-JP" dirty="0">
              <a:latin typeface="Osaka" panose="020B0600000000000000" pitchFamily="34" charset="-128"/>
              <a:ea typeface="Osaka" panose="020B0600000000000000" pitchFamily="34" charset="-128"/>
            </a:endParaRPr>
          </a:p>
        </p:txBody>
      </p:sp>
      <p:sp>
        <p:nvSpPr>
          <p:cNvPr id="9" name="爆発 2 8">
            <a:extLst>
              <a:ext uri="{FF2B5EF4-FFF2-40B4-BE49-F238E27FC236}">
                <a16:creationId xmlns:a16="http://schemas.microsoft.com/office/drawing/2014/main" id="{DC5E85C0-3D05-2746-974A-5B2CA851FD47}"/>
              </a:ext>
            </a:extLst>
          </p:cNvPr>
          <p:cNvSpPr/>
          <p:nvPr/>
        </p:nvSpPr>
        <p:spPr>
          <a:xfrm>
            <a:off x="4174971" y="5416646"/>
            <a:ext cx="2582668" cy="1441354"/>
          </a:xfrm>
          <a:prstGeom prst="irregularSeal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Osaka" panose="020B0600000000000000" pitchFamily="34" charset="-128"/>
                <a:ea typeface="Osaka" panose="020B0600000000000000" pitchFamily="34" charset="-128"/>
              </a:rPr>
              <a:t>お買い得</a:t>
            </a:r>
            <a:endParaRPr kumimoji="1" lang="ja-JP" altLang="en-US">
              <a:latin typeface="Osaka" panose="020B0600000000000000" pitchFamily="34" charset="-128"/>
              <a:ea typeface="Osaka" panose="020B0600000000000000" pitchFamily="34" charset="-128"/>
            </a:endParaRPr>
          </a:p>
        </p:txBody>
      </p:sp>
      <p:pic>
        <p:nvPicPr>
          <p:cNvPr id="13" name="コンテンツ プレースホルダー 12">
            <a:extLst>
              <a:ext uri="{FF2B5EF4-FFF2-40B4-BE49-F238E27FC236}">
                <a16:creationId xmlns:a16="http://schemas.microsoft.com/office/drawing/2014/main" id="{D3E68491-D968-E847-9CDA-568C75B156E6}"/>
              </a:ext>
            </a:extLst>
          </p:cNvPr>
          <p:cNvPicPr>
            <a:picLocks noGrp="1" noChangeAspect="1"/>
          </p:cNvPicPr>
          <p:nvPr>
            <p:ph idx="1"/>
          </p:nvPr>
        </p:nvPicPr>
        <p:blipFill>
          <a:blip r:embed="rId2"/>
          <a:stretch>
            <a:fillRect/>
          </a:stretch>
        </p:blipFill>
        <p:spPr>
          <a:xfrm>
            <a:off x="5653087" y="2057400"/>
            <a:ext cx="5911959" cy="3303742"/>
          </a:xfrm>
        </p:spPr>
      </p:pic>
    </p:spTree>
    <p:extLst>
      <p:ext uri="{BB962C8B-B14F-4D97-AF65-F5344CB8AC3E}">
        <p14:creationId xmlns:p14="http://schemas.microsoft.com/office/powerpoint/2010/main" val="625440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28853-8C5F-3447-B7B9-1E53C2CF8B3F}"/>
              </a:ext>
            </a:extLst>
          </p:cNvPr>
          <p:cNvSpPr>
            <a:spLocks noGrp="1"/>
          </p:cNvSpPr>
          <p:nvPr>
            <p:ph type="title"/>
          </p:nvPr>
        </p:nvSpPr>
        <p:spPr/>
        <p:txBody>
          <a:bodyPr/>
          <a:lstStyle/>
          <a:p>
            <a:r>
              <a:rPr kumimoji="1" lang="ja-JP" altLang="en-US">
                <a:highlight>
                  <a:srgbClr val="FFFF00"/>
                </a:highlight>
                <a:latin typeface="Osaka" panose="020B0600000000000000" pitchFamily="34" charset="-128"/>
                <a:ea typeface="Osaka" panose="020B0600000000000000" pitchFamily="34" charset="-128"/>
              </a:rPr>
              <a:t>課題・展望</a:t>
            </a:r>
          </a:p>
        </p:txBody>
      </p:sp>
      <p:sp>
        <p:nvSpPr>
          <p:cNvPr id="3" name="コンテンツ プレースホルダー 2">
            <a:extLst>
              <a:ext uri="{FF2B5EF4-FFF2-40B4-BE49-F238E27FC236}">
                <a16:creationId xmlns:a16="http://schemas.microsoft.com/office/drawing/2014/main" id="{B8573A5E-8044-E14D-B63F-2BA03D19C5F4}"/>
              </a:ext>
            </a:extLst>
          </p:cNvPr>
          <p:cNvSpPr>
            <a:spLocks noGrp="1"/>
          </p:cNvSpPr>
          <p:nvPr>
            <p:ph idx="1"/>
          </p:nvPr>
        </p:nvSpPr>
        <p:spPr/>
        <p:txBody>
          <a:bodyPr>
            <a:normAutofit/>
          </a:bodyPr>
          <a:lstStyle/>
          <a:p>
            <a:pPr marL="0" indent="0">
              <a:buNone/>
            </a:pPr>
            <a:endParaRPr kumimoji="1" lang="en-US" altLang="ja-JP" sz="2000" dirty="0">
              <a:latin typeface="Osaka" panose="020B0600000000000000" pitchFamily="34" charset="-128"/>
              <a:ea typeface="Osaka" panose="020B0600000000000000" pitchFamily="34" charset="-128"/>
            </a:endParaRPr>
          </a:p>
          <a:p>
            <a:pPr marL="0" indent="0">
              <a:buNone/>
            </a:pPr>
            <a:r>
              <a:rPr kumimoji="1" lang="en-US" altLang="ja-JP" sz="2000" dirty="0">
                <a:latin typeface="Osaka" panose="020B0600000000000000" pitchFamily="34" charset="-128"/>
                <a:ea typeface="Osaka" panose="020B0600000000000000" pitchFamily="34" charset="-128"/>
              </a:rPr>
              <a:t>1.Processing</a:t>
            </a:r>
            <a:r>
              <a:rPr kumimoji="1" lang="ja-JP" altLang="en-US" sz="2000">
                <a:latin typeface="Osaka" panose="020B0600000000000000" pitchFamily="34" charset="-128"/>
                <a:ea typeface="Osaka" panose="020B0600000000000000" pitchFamily="34" charset="-128"/>
              </a:rPr>
              <a:t>と</a:t>
            </a:r>
            <a:r>
              <a:rPr lang="en-US" altLang="ja-JP" sz="2000" dirty="0">
                <a:latin typeface="Osaka" panose="020B0600000000000000" pitchFamily="34" charset="-128"/>
                <a:ea typeface="Osaka" panose="020B0600000000000000" pitchFamily="34" charset="-128"/>
              </a:rPr>
              <a:t>A</a:t>
            </a:r>
            <a:r>
              <a:rPr kumimoji="1" lang="en-US" altLang="ja-JP" sz="2000" dirty="0">
                <a:latin typeface="Osaka" panose="020B0600000000000000" pitchFamily="34" charset="-128"/>
                <a:ea typeface="Osaka" panose="020B0600000000000000" pitchFamily="34" charset="-128"/>
              </a:rPr>
              <a:t>rduino</a:t>
            </a:r>
            <a:r>
              <a:rPr kumimoji="1" lang="ja-JP" altLang="en-US" sz="2000">
                <a:latin typeface="Osaka" panose="020B0600000000000000" pitchFamily="34" charset="-128"/>
                <a:ea typeface="Osaka" panose="020B0600000000000000" pitchFamily="34" charset="-128"/>
              </a:rPr>
              <a:t>の接続</a:t>
            </a:r>
            <a:endParaRPr lang="en-US" altLang="ja-JP" sz="2000" dirty="0">
              <a:latin typeface="Osaka" panose="020B0600000000000000" pitchFamily="34" charset="-128"/>
              <a:ea typeface="Osaka" panose="020B0600000000000000" pitchFamily="34" charset="-128"/>
            </a:endParaRPr>
          </a:p>
          <a:p>
            <a:pPr marL="0" indent="0">
              <a:buNone/>
            </a:pPr>
            <a:r>
              <a:rPr lang="en-US" altLang="ja-JP" sz="2000" dirty="0">
                <a:latin typeface="Osaka" panose="020B0600000000000000" pitchFamily="34" charset="-128"/>
                <a:ea typeface="Osaka" panose="020B0600000000000000" pitchFamily="34" charset="-128"/>
              </a:rPr>
              <a:t>2.</a:t>
            </a:r>
            <a:r>
              <a:rPr lang="ja-JP" altLang="en-US" sz="2000">
                <a:latin typeface="Osaka" panose="020B0600000000000000" pitchFamily="34" charset="-128"/>
                <a:ea typeface="Osaka" panose="020B0600000000000000" pitchFamily="34" charset="-128"/>
              </a:rPr>
              <a:t>ソレノイドを動かす</a:t>
            </a:r>
            <a:endParaRPr lang="en-US" altLang="ja-JP" sz="2000" dirty="0">
              <a:latin typeface="Osaka" panose="020B0600000000000000" pitchFamily="34" charset="-128"/>
              <a:ea typeface="Osaka" panose="020B0600000000000000" pitchFamily="34" charset="-128"/>
            </a:endParaRPr>
          </a:p>
          <a:p>
            <a:pPr marL="0" indent="0">
              <a:buNone/>
            </a:pPr>
            <a:r>
              <a:rPr lang="en-US" altLang="ja-JP" sz="2000" dirty="0">
                <a:latin typeface="Osaka" panose="020B0600000000000000" pitchFamily="34" charset="-128"/>
                <a:ea typeface="Osaka" panose="020B0600000000000000" pitchFamily="34" charset="-128"/>
              </a:rPr>
              <a:t>3.</a:t>
            </a:r>
            <a:r>
              <a:rPr lang="ja-JP" altLang="en-US" sz="2000">
                <a:latin typeface="Osaka" panose="020B0600000000000000" pitchFamily="34" charset="-128"/>
                <a:ea typeface="Osaka" panose="020B0600000000000000" pitchFamily="34" charset="-128"/>
              </a:rPr>
              <a:t>読み込んだ画像をソレノイドで表現</a:t>
            </a:r>
            <a:endParaRPr lang="en-US" altLang="ja-JP" sz="2000" dirty="0">
              <a:latin typeface="Osaka" panose="020B0600000000000000" pitchFamily="34" charset="-128"/>
              <a:ea typeface="Osaka" panose="020B0600000000000000" pitchFamily="34" charset="-128"/>
            </a:endParaRPr>
          </a:p>
          <a:p>
            <a:pPr marL="0" indent="0">
              <a:buNone/>
            </a:pPr>
            <a:r>
              <a:rPr lang="en-US" altLang="ja-JP" sz="2000" dirty="0">
                <a:latin typeface="Osaka" panose="020B0600000000000000" pitchFamily="34" charset="-128"/>
                <a:ea typeface="Osaka" panose="020B0600000000000000" pitchFamily="34" charset="-128"/>
              </a:rPr>
              <a:t>4.</a:t>
            </a:r>
            <a:r>
              <a:rPr lang="ja-JP" altLang="en-US" sz="2000">
                <a:latin typeface="Osaka" panose="020B0600000000000000" pitchFamily="34" charset="-128"/>
                <a:ea typeface="Osaka" panose="020B0600000000000000" pitchFamily="34" charset="-128"/>
              </a:rPr>
              <a:t>リアルタイムの表示</a:t>
            </a:r>
            <a:endParaRPr lang="en-US" altLang="ja-JP" sz="2000" dirty="0">
              <a:latin typeface="Osaka" panose="020B0600000000000000" pitchFamily="34" charset="-128"/>
              <a:ea typeface="Osaka" panose="020B0600000000000000" pitchFamily="34" charset="-128"/>
            </a:endParaRPr>
          </a:p>
          <a:p>
            <a:pPr marL="0" indent="0">
              <a:buNone/>
            </a:pPr>
            <a:endParaRPr lang="en-US" altLang="ja-JP" sz="2000" dirty="0">
              <a:latin typeface="Osaka" panose="020B0600000000000000" pitchFamily="34" charset="-128"/>
              <a:ea typeface="Osaka" panose="020B0600000000000000" pitchFamily="34" charset="-128"/>
            </a:endParaRPr>
          </a:p>
          <a:p>
            <a:pPr marL="0" indent="0">
              <a:buNone/>
            </a:pPr>
            <a:r>
              <a:rPr kumimoji="1" lang="ja-JP" altLang="en-US" sz="2000">
                <a:latin typeface="Osaka" panose="020B0600000000000000" pitchFamily="34" charset="-128"/>
                <a:ea typeface="Osaka" panose="020B0600000000000000" pitchFamily="34" charset="-128"/>
              </a:rPr>
              <a:t>サッカー中継みたいな活用できるシーン</a:t>
            </a:r>
            <a:endParaRPr kumimoji="1" lang="en-US" altLang="ja-JP" sz="2000" dirty="0">
              <a:latin typeface="Osaka" panose="020B0600000000000000" pitchFamily="34" charset="-128"/>
              <a:ea typeface="Osaka" panose="020B0600000000000000" pitchFamily="34" charset="-128"/>
            </a:endParaRPr>
          </a:p>
          <a:p>
            <a:pPr marL="0" indent="0">
              <a:buNone/>
            </a:pPr>
            <a:r>
              <a:rPr kumimoji="1" lang="ja-JP" altLang="en-US" sz="2000">
                <a:latin typeface="Osaka" panose="020B0600000000000000" pitchFamily="34" charset="-128"/>
                <a:ea typeface="Osaka" panose="020B0600000000000000" pitchFamily="34" charset="-128"/>
              </a:rPr>
              <a:t>コミュニケーションツール</a:t>
            </a:r>
          </a:p>
        </p:txBody>
      </p:sp>
    </p:spTree>
    <p:extLst>
      <p:ext uri="{BB962C8B-B14F-4D97-AF65-F5344CB8AC3E}">
        <p14:creationId xmlns:p14="http://schemas.microsoft.com/office/powerpoint/2010/main" val="2442191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DE267-77F1-5F46-A5F7-71A7109F2C68}"/>
              </a:ext>
            </a:extLst>
          </p:cNvPr>
          <p:cNvSpPr>
            <a:spLocks noGrp="1"/>
          </p:cNvSpPr>
          <p:nvPr>
            <p:ph type="title"/>
          </p:nvPr>
        </p:nvSpPr>
        <p:spPr/>
        <p:txBody>
          <a:bodyPr/>
          <a:lstStyle/>
          <a:p>
            <a:r>
              <a:rPr lang="ja-JP" altLang="en-US">
                <a:highlight>
                  <a:srgbClr val="FFFF00"/>
                </a:highlight>
                <a:latin typeface="Osaka" panose="020B0600000000000000" pitchFamily="34" charset="-128"/>
                <a:ea typeface="Osaka" panose="020B0600000000000000" pitchFamily="34" charset="-128"/>
              </a:rPr>
              <a:t>参考文献・</a:t>
            </a:r>
            <a:r>
              <a:rPr lang="en-US" altLang="ja-JP" dirty="0">
                <a:highlight>
                  <a:srgbClr val="FFFF00"/>
                </a:highlight>
                <a:latin typeface="Osaka" panose="020B0600000000000000" pitchFamily="34" charset="-128"/>
                <a:ea typeface="Osaka" panose="020B0600000000000000" pitchFamily="34" charset="-128"/>
              </a:rPr>
              <a:t>URL</a:t>
            </a:r>
            <a:endParaRPr kumimoji="1" lang="ja-JP" altLang="en-US">
              <a:highlight>
                <a:srgbClr val="FFFF00"/>
              </a:highlight>
              <a:latin typeface="Osaka" panose="020B0600000000000000" pitchFamily="34" charset="-128"/>
              <a:ea typeface="Osaka" panose="020B0600000000000000" pitchFamily="34" charset="-128"/>
            </a:endParaRPr>
          </a:p>
        </p:txBody>
      </p:sp>
      <p:sp>
        <p:nvSpPr>
          <p:cNvPr id="3" name="コンテンツ プレースホルダー 2">
            <a:extLst>
              <a:ext uri="{FF2B5EF4-FFF2-40B4-BE49-F238E27FC236}">
                <a16:creationId xmlns:a16="http://schemas.microsoft.com/office/drawing/2014/main" id="{45CAB793-D269-2D47-B6DA-63EA793A07D8}"/>
              </a:ext>
            </a:extLst>
          </p:cNvPr>
          <p:cNvSpPr>
            <a:spLocks noGrp="1"/>
          </p:cNvSpPr>
          <p:nvPr>
            <p:ph idx="1"/>
          </p:nvPr>
        </p:nvSpPr>
        <p:spPr/>
        <p:txBody>
          <a:bodyPr/>
          <a:lstStyle/>
          <a:p>
            <a:pPr marL="0" indent="0">
              <a:buNone/>
            </a:pPr>
            <a:r>
              <a:rPr lang="en" altLang="ja-JP" sz="1600" dirty="0" err="1"/>
              <a:t>fabcross</a:t>
            </a:r>
            <a:endParaRPr lang="en" altLang="ja-JP" sz="1600" dirty="0"/>
          </a:p>
          <a:p>
            <a:pPr marL="0" indent="0">
              <a:buNone/>
            </a:pPr>
            <a:r>
              <a:rPr lang="en" altLang="ja-JP" sz="1600" dirty="0">
                <a:hlinkClick r:id="rId2"/>
              </a:rPr>
              <a:t>https://fabcross.jp/news/2019/20190816_huskylens.html</a:t>
            </a:r>
            <a:endParaRPr lang="en" altLang="ja-JP" sz="1600" dirty="0"/>
          </a:p>
          <a:p>
            <a:pPr marL="0" indent="0">
              <a:buNone/>
            </a:pPr>
            <a:r>
              <a:rPr lang="ja-JP" altLang="en-US" sz="1600"/>
              <a:t>東京新聞</a:t>
            </a:r>
            <a:endParaRPr kumimoji="1" lang="en" altLang="ja-JP" sz="1600" dirty="0"/>
          </a:p>
          <a:p>
            <a:pPr marL="0" indent="0">
              <a:buNone/>
            </a:pPr>
            <a:r>
              <a:rPr lang="en" altLang="ja-JP" sz="1600" dirty="0">
                <a:hlinkClick r:id="rId3"/>
              </a:rPr>
              <a:t>https://www.tokyo-np.co.jp/s/article/2020010701000574.html</a:t>
            </a:r>
            <a:endParaRPr lang="en" altLang="ja-JP" sz="1600" dirty="0"/>
          </a:p>
          <a:p>
            <a:pPr marL="0" indent="0">
              <a:buNone/>
            </a:pPr>
            <a:r>
              <a:rPr kumimoji="1" lang="en-US" altLang="ja-JP" sz="1600" dirty="0"/>
              <a:t>ASTIG NEWS</a:t>
            </a:r>
          </a:p>
          <a:p>
            <a:pPr marL="0" indent="0">
              <a:buNone/>
            </a:pPr>
            <a:r>
              <a:rPr lang="en" altLang="ja-JP" sz="1600" dirty="0">
                <a:hlinkClick r:id="rId4"/>
              </a:rPr>
              <a:t>https://astignews.com/forget-skype-and-facetime-this-is-the-future-of-communication/</a:t>
            </a:r>
            <a:endParaRPr lang="en" altLang="ja-JP" sz="1600" dirty="0"/>
          </a:p>
          <a:p>
            <a:pPr marL="0" indent="0">
              <a:buNone/>
            </a:pPr>
            <a:r>
              <a:rPr lang="en" altLang="ja-JP" sz="1600" dirty="0"/>
              <a:t>HUSKYLENS</a:t>
            </a:r>
          </a:p>
          <a:p>
            <a:pPr marL="0" indent="0">
              <a:buNone/>
            </a:pPr>
            <a:r>
              <a:rPr lang="en" altLang="ja-JP" sz="1600" dirty="0">
                <a:hlinkClick r:id="rId5"/>
              </a:rPr>
              <a:t>https://www.kickstarter.com/projects/1371216747/huskylens-an-ai-camera-click-learn-and-play?lang=ja</a:t>
            </a:r>
            <a:endParaRPr lang="en" altLang="ja-JP" sz="1600" dirty="0"/>
          </a:p>
          <a:p>
            <a:pPr marL="0" indent="0">
              <a:buNone/>
            </a:pPr>
            <a:r>
              <a:rPr lang="en" altLang="ja-JP" sz="1600" dirty="0" err="1"/>
              <a:t>Youtube</a:t>
            </a:r>
            <a:r>
              <a:rPr lang="en" altLang="ja-JP" sz="1600" dirty="0"/>
              <a:t> </a:t>
            </a:r>
            <a:r>
              <a:rPr lang="ja-JP" altLang="en-US" sz="1600"/>
              <a:t>タンジブルビッツ</a:t>
            </a:r>
            <a:endParaRPr lang="en" altLang="ja-JP" sz="1600" dirty="0"/>
          </a:p>
          <a:p>
            <a:pPr marL="0" indent="0">
              <a:buNone/>
            </a:pPr>
            <a:r>
              <a:rPr lang="en" altLang="ja-JP" sz="1600" dirty="0">
                <a:hlinkClick r:id="rId6"/>
              </a:rPr>
              <a:t>https://www.youtube.com/watch?v=lvtfD_rJ2hE</a:t>
            </a:r>
            <a:endParaRPr lang="en" altLang="ja-JP" sz="1600" dirty="0"/>
          </a:p>
          <a:p>
            <a:pPr marL="0" indent="0">
              <a:buNone/>
            </a:pPr>
            <a:endParaRPr lang="en" altLang="ja-JP" sz="1600" dirty="0"/>
          </a:p>
          <a:p>
            <a:pPr marL="0" indent="0">
              <a:buNone/>
            </a:pPr>
            <a:endParaRPr lang="en" altLang="ja-JP" sz="1600" dirty="0"/>
          </a:p>
          <a:p>
            <a:pPr marL="0" indent="0">
              <a:buNone/>
            </a:pPr>
            <a:endParaRPr kumimoji="1" lang="ja-JP" altLang="en-US"/>
          </a:p>
        </p:txBody>
      </p:sp>
    </p:spTree>
    <p:extLst>
      <p:ext uri="{BB962C8B-B14F-4D97-AF65-F5344CB8AC3E}">
        <p14:creationId xmlns:p14="http://schemas.microsoft.com/office/powerpoint/2010/main" val="427843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BE8D5-7032-394D-BB5E-4F47230C91B7}"/>
              </a:ext>
            </a:extLst>
          </p:cNvPr>
          <p:cNvSpPr>
            <a:spLocks noGrp="1"/>
          </p:cNvSpPr>
          <p:nvPr>
            <p:ph type="title"/>
          </p:nvPr>
        </p:nvSpPr>
        <p:spPr/>
        <p:txBody>
          <a:bodyPr>
            <a:normAutofit/>
          </a:bodyPr>
          <a:lstStyle/>
          <a:p>
            <a:r>
              <a:rPr lang="ja-JP" altLang="en-US" sz="3600" b="1">
                <a:highlight>
                  <a:srgbClr val="FFFF00"/>
                </a:highlight>
                <a:latin typeface="Osaka" panose="020B0600000000000000" pitchFamily="34" charset="-128"/>
                <a:ea typeface="Osaka" panose="020B0600000000000000" pitchFamily="34" charset="-128"/>
              </a:rPr>
              <a:t>道用ゼミ</a:t>
            </a:r>
            <a:endParaRPr kumimoji="1" lang="ja-JP" altLang="en-US" sz="3600" b="1">
              <a:highlight>
                <a:srgbClr val="FFFF00"/>
              </a:highlight>
              <a:latin typeface="Osaka" panose="020B0600000000000000" pitchFamily="34" charset="-128"/>
              <a:ea typeface="Osaka" panose="020B0600000000000000" pitchFamily="34" charset="-128"/>
            </a:endParaRPr>
          </a:p>
        </p:txBody>
      </p:sp>
      <p:sp>
        <p:nvSpPr>
          <p:cNvPr id="3" name="コンテンツ プレースホルダー 2">
            <a:extLst>
              <a:ext uri="{FF2B5EF4-FFF2-40B4-BE49-F238E27FC236}">
                <a16:creationId xmlns:a16="http://schemas.microsoft.com/office/drawing/2014/main" id="{7E7C5418-D85C-F047-B8EA-AE3E087DF162}"/>
              </a:ext>
            </a:extLst>
          </p:cNvPr>
          <p:cNvSpPr>
            <a:spLocks noGrp="1"/>
          </p:cNvSpPr>
          <p:nvPr>
            <p:ph idx="1"/>
          </p:nvPr>
        </p:nvSpPr>
        <p:spPr>
          <a:xfrm>
            <a:off x="838200" y="1825625"/>
            <a:ext cx="10515600" cy="4351338"/>
          </a:xfrm>
        </p:spPr>
        <p:txBody>
          <a:bodyPr/>
          <a:lstStyle/>
          <a:p>
            <a:pPr marL="0" indent="0">
              <a:buNone/>
            </a:pPr>
            <a:endParaRPr kumimoji="1" lang="en-US" altLang="ja-JP" dirty="0">
              <a:latin typeface="Osaka" panose="020B0600000000000000" pitchFamily="34" charset="-128"/>
              <a:ea typeface="Osaka" panose="020B0600000000000000" pitchFamily="34" charset="-128"/>
            </a:endParaRPr>
          </a:p>
          <a:p>
            <a:pPr marL="0" indent="0">
              <a:buNone/>
            </a:pPr>
            <a:endParaRPr kumimoji="1" lang="ja-JP" altLang="en-US">
              <a:latin typeface="Osaka" panose="020B0600000000000000" pitchFamily="34" charset="-128"/>
              <a:ea typeface="Osaka" panose="020B0600000000000000" pitchFamily="34" charset="-128"/>
            </a:endParaRPr>
          </a:p>
        </p:txBody>
      </p:sp>
      <p:graphicFrame>
        <p:nvGraphicFramePr>
          <p:cNvPr id="5" name="図表 4">
            <a:extLst>
              <a:ext uri="{FF2B5EF4-FFF2-40B4-BE49-F238E27FC236}">
                <a16:creationId xmlns:a16="http://schemas.microsoft.com/office/drawing/2014/main" id="{A027AC27-64B7-2449-A5B7-B9B9D7AB8D84}"/>
              </a:ext>
            </a:extLst>
          </p:cNvPr>
          <p:cNvGraphicFramePr/>
          <p:nvPr>
            <p:extLst>
              <p:ext uri="{D42A27DB-BD31-4B8C-83A1-F6EECF244321}">
                <p14:modId xmlns:p14="http://schemas.microsoft.com/office/powerpoint/2010/main" val="1683826524"/>
              </p:ext>
            </p:extLst>
          </p:nvPr>
        </p:nvGraphicFramePr>
        <p:xfrm>
          <a:off x="2032000" y="129196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L 字 20">
            <a:extLst>
              <a:ext uri="{FF2B5EF4-FFF2-40B4-BE49-F238E27FC236}">
                <a16:creationId xmlns:a16="http://schemas.microsoft.com/office/drawing/2014/main" id="{A056AFA5-689B-B04D-B86E-96F87801816E}"/>
              </a:ext>
            </a:extLst>
          </p:cNvPr>
          <p:cNvSpPr/>
          <p:nvPr/>
        </p:nvSpPr>
        <p:spPr>
          <a:xfrm rot="19085907">
            <a:off x="2476472" y="1964847"/>
            <a:ext cx="1095022" cy="316089"/>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L 字 21">
            <a:extLst>
              <a:ext uri="{FF2B5EF4-FFF2-40B4-BE49-F238E27FC236}">
                <a16:creationId xmlns:a16="http://schemas.microsoft.com/office/drawing/2014/main" id="{22396011-4D57-6541-BB41-30D6DBCE7DE5}"/>
              </a:ext>
            </a:extLst>
          </p:cNvPr>
          <p:cNvSpPr/>
          <p:nvPr/>
        </p:nvSpPr>
        <p:spPr>
          <a:xfrm rot="19110227">
            <a:off x="2826550" y="3593053"/>
            <a:ext cx="1095022" cy="316089"/>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46567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CCF3F-BB88-8E45-88D7-7D2FAD42E7B1}"/>
              </a:ext>
            </a:extLst>
          </p:cNvPr>
          <p:cNvSpPr>
            <a:spLocks noGrp="1"/>
          </p:cNvSpPr>
          <p:nvPr>
            <p:ph type="title"/>
          </p:nvPr>
        </p:nvSpPr>
        <p:spPr/>
        <p:txBody>
          <a:bodyPr/>
          <a:lstStyle/>
          <a:p>
            <a:r>
              <a:rPr kumimoji="1" lang="ja-JP" altLang="en-US">
                <a:highlight>
                  <a:srgbClr val="FFFF00"/>
                </a:highlight>
                <a:latin typeface="Osaka" panose="020B0600000000000000" pitchFamily="34" charset="-128"/>
                <a:ea typeface="Osaka" panose="020B0600000000000000" pitchFamily="34" charset="-128"/>
              </a:rPr>
              <a:t>背景・動機</a:t>
            </a:r>
          </a:p>
        </p:txBody>
      </p:sp>
      <p:sp>
        <p:nvSpPr>
          <p:cNvPr id="3" name="コンテンツ プレースホルダー 2">
            <a:extLst>
              <a:ext uri="{FF2B5EF4-FFF2-40B4-BE49-F238E27FC236}">
                <a16:creationId xmlns:a16="http://schemas.microsoft.com/office/drawing/2014/main" id="{EC522AF6-37E5-4F43-9B35-9FBDC8995245}"/>
              </a:ext>
            </a:extLst>
          </p:cNvPr>
          <p:cNvSpPr>
            <a:spLocks noGrp="1"/>
          </p:cNvSpPr>
          <p:nvPr>
            <p:ph idx="1"/>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333E9CC8-478F-1A41-B79F-994334886C68}"/>
              </a:ext>
            </a:extLst>
          </p:cNvPr>
          <p:cNvSpPr>
            <a:spLocks noGrp="1"/>
          </p:cNvSpPr>
          <p:nvPr>
            <p:ph type="body" sz="half" idx="2"/>
          </p:nvPr>
        </p:nvSpPr>
        <p:spPr/>
        <p:txBody>
          <a:bodyPr>
            <a:normAutofit/>
          </a:bodyPr>
          <a:lstStyle/>
          <a:p>
            <a:endParaRPr lang="en-US" altLang="ja-JP" sz="1800" dirty="0">
              <a:latin typeface="Osaka" panose="020B0600000000000000" pitchFamily="34" charset="-128"/>
              <a:ea typeface="Osaka" panose="020B0600000000000000" pitchFamily="34" charset="-128"/>
            </a:endParaRPr>
          </a:p>
          <a:p>
            <a:r>
              <a:rPr lang="ja-JP" altLang="en-US" sz="1800">
                <a:latin typeface="Osaka" panose="020B0600000000000000" pitchFamily="34" charset="-128"/>
                <a:ea typeface="Osaka" panose="020B0600000000000000" pitchFamily="34" charset="-128"/>
              </a:rPr>
              <a:t>父親の視力が弱く生活する上で問題を抱えている。</a:t>
            </a:r>
            <a:endParaRPr lang="en-US" altLang="ja-JP" sz="1800" dirty="0">
              <a:latin typeface="Osaka" panose="020B0600000000000000" pitchFamily="34" charset="-128"/>
              <a:ea typeface="Osaka" panose="020B0600000000000000" pitchFamily="34" charset="-128"/>
            </a:endParaRPr>
          </a:p>
          <a:p>
            <a:endParaRPr kumimoji="1" lang="en-US" altLang="ja-JP" sz="1800" dirty="0">
              <a:latin typeface="Osaka" panose="020B0600000000000000" pitchFamily="34" charset="-128"/>
              <a:ea typeface="Osaka" panose="020B0600000000000000" pitchFamily="34" charset="-128"/>
            </a:endParaRPr>
          </a:p>
          <a:p>
            <a:r>
              <a:rPr kumimoji="1" lang="ja-JP" altLang="en-US" sz="1800">
                <a:latin typeface="Osaka" panose="020B0600000000000000" pitchFamily="34" charset="-128"/>
                <a:ea typeface="Osaka" panose="020B0600000000000000" pitchFamily="34" charset="-128"/>
              </a:rPr>
              <a:t>視力に問題を抱える方々に何か貢献できないか</a:t>
            </a:r>
          </a:p>
        </p:txBody>
      </p:sp>
    </p:spTree>
    <p:extLst>
      <p:ext uri="{BB962C8B-B14F-4D97-AF65-F5344CB8AC3E}">
        <p14:creationId xmlns:p14="http://schemas.microsoft.com/office/powerpoint/2010/main" val="210698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F06101-94E9-3E45-82F6-BB84EF6FA564}"/>
              </a:ext>
            </a:extLst>
          </p:cNvPr>
          <p:cNvSpPr>
            <a:spLocks noGrp="1"/>
          </p:cNvSpPr>
          <p:nvPr>
            <p:ph type="title"/>
          </p:nvPr>
        </p:nvSpPr>
        <p:spPr/>
        <p:txBody>
          <a:bodyPr/>
          <a:lstStyle/>
          <a:p>
            <a:r>
              <a:rPr kumimoji="1" lang="ja-JP" altLang="en-US">
                <a:highlight>
                  <a:srgbClr val="FFFF00"/>
                </a:highlight>
                <a:latin typeface="Osaka" panose="020B0600000000000000" pitchFamily="34" charset="-128"/>
                <a:ea typeface="Osaka" panose="020B0600000000000000" pitchFamily="34" charset="-128"/>
              </a:rPr>
              <a:t>塩ばっかり</a:t>
            </a:r>
          </a:p>
        </p:txBody>
      </p:sp>
      <p:sp>
        <p:nvSpPr>
          <p:cNvPr id="3" name="テキスト プレースホルダー 2">
            <a:extLst>
              <a:ext uri="{FF2B5EF4-FFF2-40B4-BE49-F238E27FC236}">
                <a16:creationId xmlns:a16="http://schemas.microsoft.com/office/drawing/2014/main" id="{27184267-9A3E-CA4A-A57C-059AB3F4A8F5}"/>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14327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5D829F-C5E4-624E-96FB-9F3B4D2964DC}"/>
              </a:ext>
            </a:extLst>
          </p:cNvPr>
          <p:cNvSpPr>
            <a:spLocks noGrp="1"/>
          </p:cNvSpPr>
          <p:nvPr>
            <p:ph type="title"/>
          </p:nvPr>
        </p:nvSpPr>
        <p:spPr/>
        <p:txBody>
          <a:bodyPr/>
          <a:lstStyle/>
          <a:p>
            <a:r>
              <a:rPr kumimoji="1" lang="ja-JP" altLang="en-US">
                <a:highlight>
                  <a:srgbClr val="FFFF00"/>
                </a:highlight>
                <a:latin typeface="Osaka" panose="020B0600000000000000" pitchFamily="34" charset="-128"/>
                <a:ea typeface="Osaka" panose="020B0600000000000000" pitchFamily="34" charset="-128"/>
              </a:rPr>
              <a:t>ずっと塩</a:t>
            </a:r>
          </a:p>
        </p:txBody>
      </p:sp>
      <p:pic>
        <p:nvPicPr>
          <p:cNvPr id="6" name="コンテンツ プレースホルダー 5" descr="屋内, テーブル, 座る, ホワイト が含まれている画像&#10;&#10;自動的に生成された説明">
            <a:extLst>
              <a:ext uri="{FF2B5EF4-FFF2-40B4-BE49-F238E27FC236}">
                <a16:creationId xmlns:a16="http://schemas.microsoft.com/office/drawing/2014/main" id="{A92283F1-0D9B-3E47-B328-E5241122E38C}"/>
              </a:ext>
            </a:extLst>
          </p:cNvPr>
          <p:cNvPicPr>
            <a:picLocks noGrp="1" noChangeAspect="1"/>
          </p:cNvPicPr>
          <p:nvPr>
            <p:ph sz="half" idx="1"/>
          </p:nvPr>
        </p:nvPicPr>
        <p:blipFill>
          <a:blip r:embed="rId2"/>
          <a:stretch>
            <a:fillRect/>
          </a:stretch>
        </p:blipFill>
        <p:spPr>
          <a:xfrm>
            <a:off x="838200" y="2266156"/>
            <a:ext cx="5374640" cy="3359150"/>
          </a:xfrm>
        </p:spPr>
      </p:pic>
      <p:pic>
        <p:nvPicPr>
          <p:cNvPr id="8" name="コンテンツ プレースホルダー 7" descr="時計, 座る, 木製, テーブル が含まれている画像&#10;&#10;自動的に生成された説明">
            <a:extLst>
              <a:ext uri="{FF2B5EF4-FFF2-40B4-BE49-F238E27FC236}">
                <a16:creationId xmlns:a16="http://schemas.microsoft.com/office/drawing/2014/main" id="{8F37B9B2-0A73-E644-86AD-C0E99254D817}"/>
              </a:ext>
            </a:extLst>
          </p:cNvPr>
          <p:cNvPicPr>
            <a:picLocks noGrp="1" noChangeAspect="1"/>
          </p:cNvPicPr>
          <p:nvPr>
            <p:ph sz="half" idx="2"/>
          </p:nvPr>
        </p:nvPicPr>
        <p:blipFill>
          <a:blip r:embed="rId3"/>
          <a:stretch>
            <a:fillRect/>
          </a:stretch>
        </p:blipFill>
        <p:spPr>
          <a:xfrm>
            <a:off x="6586780" y="2266156"/>
            <a:ext cx="4494508" cy="3359150"/>
          </a:xfrm>
        </p:spPr>
      </p:pic>
    </p:spTree>
    <p:extLst>
      <p:ext uri="{BB962C8B-B14F-4D97-AF65-F5344CB8AC3E}">
        <p14:creationId xmlns:p14="http://schemas.microsoft.com/office/powerpoint/2010/main" val="1695049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E32C4-5281-7240-BB62-FD87958365F2}"/>
              </a:ext>
            </a:extLst>
          </p:cNvPr>
          <p:cNvSpPr>
            <a:spLocks noGrp="1"/>
          </p:cNvSpPr>
          <p:nvPr>
            <p:ph type="title"/>
          </p:nvPr>
        </p:nvSpPr>
        <p:spPr/>
        <p:txBody>
          <a:bodyPr/>
          <a:lstStyle/>
          <a:p>
            <a:r>
              <a:rPr kumimoji="1" lang="ja-JP" altLang="en-US">
                <a:highlight>
                  <a:srgbClr val="FFFF00"/>
                </a:highlight>
                <a:latin typeface="Osaka" panose="020B0600000000000000" pitchFamily="34" charset="-128"/>
                <a:ea typeface="Osaka" panose="020B0600000000000000" pitchFamily="34" charset="-128"/>
              </a:rPr>
              <a:t>現代のデジタル化</a:t>
            </a:r>
          </a:p>
        </p:txBody>
      </p:sp>
      <p:sp>
        <p:nvSpPr>
          <p:cNvPr id="3" name="テキスト プレースホルダー 2">
            <a:extLst>
              <a:ext uri="{FF2B5EF4-FFF2-40B4-BE49-F238E27FC236}">
                <a16:creationId xmlns:a16="http://schemas.microsoft.com/office/drawing/2014/main" id="{92381708-C396-024F-AB2F-3A2936DCCD1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58473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E71D65-4B25-5846-8DB2-8AB99AD3FE90}"/>
              </a:ext>
            </a:extLst>
          </p:cNvPr>
          <p:cNvSpPr>
            <a:spLocks noGrp="1"/>
          </p:cNvSpPr>
          <p:nvPr>
            <p:ph type="title"/>
          </p:nvPr>
        </p:nvSpPr>
        <p:spPr/>
        <p:txBody>
          <a:bodyPr>
            <a:normAutofit/>
          </a:bodyPr>
          <a:lstStyle/>
          <a:p>
            <a:r>
              <a:rPr kumimoji="1" lang="ja-JP" altLang="en-US">
                <a:highlight>
                  <a:srgbClr val="FFFF00"/>
                </a:highlight>
                <a:latin typeface="Osaka" panose="020B0600000000000000" pitchFamily="34" charset="-128"/>
                <a:ea typeface="Osaka" panose="020B0600000000000000" pitchFamily="34" charset="-128"/>
              </a:rPr>
              <a:t>タンジブル・</a:t>
            </a:r>
            <a:br>
              <a:rPr kumimoji="1" lang="en-US" altLang="ja-JP" dirty="0">
                <a:highlight>
                  <a:srgbClr val="FFFF00"/>
                </a:highlight>
                <a:latin typeface="Osaka" panose="020B0600000000000000" pitchFamily="34" charset="-128"/>
                <a:ea typeface="Osaka" panose="020B0600000000000000" pitchFamily="34" charset="-128"/>
              </a:rPr>
            </a:br>
            <a:r>
              <a:rPr kumimoji="1" lang="ja-JP" altLang="en-US">
                <a:highlight>
                  <a:srgbClr val="FFFF00"/>
                </a:highlight>
                <a:latin typeface="Osaka" panose="020B0600000000000000" pitchFamily="34" charset="-128"/>
                <a:ea typeface="Osaka" panose="020B0600000000000000" pitchFamily="34" charset="-128"/>
              </a:rPr>
              <a:t>ユーザー・</a:t>
            </a:r>
            <a:br>
              <a:rPr kumimoji="1" lang="en-US" altLang="ja-JP" dirty="0">
                <a:highlight>
                  <a:srgbClr val="FFFF00"/>
                </a:highlight>
                <a:latin typeface="Osaka" panose="020B0600000000000000" pitchFamily="34" charset="-128"/>
                <a:ea typeface="Osaka" panose="020B0600000000000000" pitchFamily="34" charset="-128"/>
              </a:rPr>
            </a:br>
            <a:r>
              <a:rPr kumimoji="1" lang="ja-JP" altLang="en-US">
                <a:highlight>
                  <a:srgbClr val="FFFF00"/>
                </a:highlight>
                <a:latin typeface="Osaka" panose="020B0600000000000000" pitchFamily="34" charset="-128"/>
                <a:ea typeface="Osaka" panose="020B0600000000000000" pitchFamily="34" charset="-128"/>
              </a:rPr>
              <a:t>インターフェース</a:t>
            </a:r>
          </a:p>
        </p:txBody>
      </p:sp>
      <p:pic>
        <p:nvPicPr>
          <p:cNvPr id="6" name="コンテンツ プレースホルダー 5" descr="テーブル, 座る, 裁判所, 板 が含まれている画像&#10;&#10;自動的に生成された説明">
            <a:extLst>
              <a:ext uri="{FF2B5EF4-FFF2-40B4-BE49-F238E27FC236}">
                <a16:creationId xmlns:a16="http://schemas.microsoft.com/office/drawing/2014/main" id="{F1C5BAE8-BE74-6344-BD86-F2E034A680D9}"/>
              </a:ext>
            </a:extLst>
          </p:cNvPr>
          <p:cNvPicPr>
            <a:picLocks noGrp="1" noChangeAspect="1"/>
          </p:cNvPicPr>
          <p:nvPr>
            <p:ph idx="1"/>
          </p:nvPr>
        </p:nvPicPr>
        <p:blipFill>
          <a:blip r:embed="rId2"/>
          <a:stretch>
            <a:fillRect/>
          </a:stretch>
        </p:blipFill>
        <p:spPr>
          <a:xfrm>
            <a:off x="5183188" y="1688306"/>
            <a:ext cx="6172200" cy="3471862"/>
          </a:xfrm>
        </p:spPr>
      </p:pic>
      <p:sp>
        <p:nvSpPr>
          <p:cNvPr id="4" name="テキスト プレースホルダー 3">
            <a:extLst>
              <a:ext uri="{FF2B5EF4-FFF2-40B4-BE49-F238E27FC236}">
                <a16:creationId xmlns:a16="http://schemas.microsoft.com/office/drawing/2014/main" id="{59D7D613-BBD3-C444-B2C6-5BD5E45DA3EE}"/>
              </a:ext>
            </a:extLst>
          </p:cNvPr>
          <p:cNvSpPr>
            <a:spLocks noGrp="1"/>
          </p:cNvSpPr>
          <p:nvPr>
            <p:ph type="body" sz="half" idx="2"/>
          </p:nvPr>
        </p:nvSpPr>
        <p:spPr/>
        <p:txBody>
          <a:bodyPr>
            <a:normAutofit/>
          </a:bodyPr>
          <a:lstStyle/>
          <a:p>
            <a:endParaRPr kumimoji="1" lang="en-US" altLang="ja-JP" sz="1800" dirty="0">
              <a:latin typeface="Osaka" panose="020B0600000000000000" pitchFamily="34" charset="-128"/>
              <a:ea typeface="Osaka" panose="020B0600000000000000" pitchFamily="34" charset="-128"/>
            </a:endParaRPr>
          </a:p>
          <a:p>
            <a:r>
              <a:rPr kumimoji="1" lang="en-US" altLang="ja-JP" sz="1800" dirty="0">
                <a:latin typeface="Osaka" panose="020B0600000000000000" pitchFamily="34" charset="-128"/>
                <a:ea typeface="Osaka" panose="020B0600000000000000" pitchFamily="34" charset="-128"/>
              </a:rPr>
              <a:t>MIT</a:t>
            </a:r>
            <a:r>
              <a:rPr kumimoji="1" lang="ja-JP" altLang="en-US" sz="1800">
                <a:latin typeface="Osaka" panose="020B0600000000000000" pitchFamily="34" charset="-128"/>
                <a:ea typeface="Osaka" panose="020B0600000000000000" pitchFamily="34" charset="-128"/>
              </a:rPr>
              <a:t>教授である石井裕</a:t>
            </a:r>
            <a:r>
              <a:rPr kumimoji="1" lang="en-US" altLang="ja-JP" dirty="0">
                <a:latin typeface="Osaka" panose="020B0600000000000000" pitchFamily="34" charset="-128"/>
                <a:ea typeface="Osaka" panose="020B0600000000000000" pitchFamily="34" charset="-128"/>
              </a:rPr>
              <a:t>(</a:t>
            </a:r>
            <a:r>
              <a:rPr kumimoji="1" lang="ja-JP" altLang="en-US">
                <a:latin typeface="Osaka" panose="020B0600000000000000" pitchFamily="34" charset="-128"/>
                <a:ea typeface="Osaka" panose="020B0600000000000000" pitchFamily="34" charset="-128"/>
              </a:rPr>
              <a:t>いしいひろし</a:t>
            </a:r>
            <a:r>
              <a:rPr kumimoji="1" lang="en-US" altLang="ja-JP" dirty="0">
                <a:latin typeface="Osaka" panose="020B0600000000000000" pitchFamily="34" charset="-128"/>
                <a:ea typeface="Osaka" panose="020B0600000000000000" pitchFamily="34" charset="-128"/>
              </a:rPr>
              <a:t>)</a:t>
            </a:r>
            <a:r>
              <a:rPr kumimoji="1" lang="ja-JP" altLang="en-US" sz="1800">
                <a:latin typeface="Osaka" panose="020B0600000000000000" pitchFamily="34" charset="-128"/>
                <a:ea typeface="Osaka" panose="020B0600000000000000" pitchFamily="34" charset="-128"/>
              </a:rPr>
              <a:t>が提唱するインターフェース。</a:t>
            </a:r>
            <a:endParaRPr kumimoji="1" lang="en-US" altLang="ja-JP" sz="1800" dirty="0">
              <a:latin typeface="Osaka" panose="020B0600000000000000" pitchFamily="34" charset="-128"/>
              <a:ea typeface="Osaka" panose="020B0600000000000000" pitchFamily="34" charset="-128"/>
            </a:endParaRPr>
          </a:p>
          <a:p>
            <a:endParaRPr lang="en-US" altLang="ja-JP" sz="1800" dirty="0">
              <a:latin typeface="Osaka" panose="020B0600000000000000" pitchFamily="34" charset="-128"/>
              <a:ea typeface="Osaka" panose="020B0600000000000000" pitchFamily="34" charset="-128"/>
            </a:endParaRPr>
          </a:p>
          <a:p>
            <a:r>
              <a:rPr kumimoji="1" lang="ja-JP" altLang="en-US" sz="1800">
                <a:latin typeface="Osaka" panose="020B0600000000000000" pitchFamily="34" charset="-128"/>
                <a:ea typeface="Osaka" panose="020B0600000000000000" pitchFamily="34" charset="-128"/>
              </a:rPr>
              <a:t>タンジブルとは</a:t>
            </a:r>
            <a:r>
              <a:rPr kumimoji="1" lang="en-US" altLang="ja-JP" sz="1800" dirty="0">
                <a:latin typeface="Osaka" panose="020B0600000000000000" pitchFamily="34" charset="-128"/>
                <a:ea typeface="Osaka" panose="020B0600000000000000" pitchFamily="34" charset="-128"/>
              </a:rPr>
              <a:t>『</a:t>
            </a:r>
            <a:r>
              <a:rPr kumimoji="1" lang="ja-JP" altLang="en-US" sz="1800">
                <a:latin typeface="Osaka" panose="020B0600000000000000" pitchFamily="34" charset="-128"/>
                <a:ea typeface="Osaka" panose="020B0600000000000000" pitchFamily="34" charset="-128"/>
              </a:rPr>
              <a:t>形があるもの</a:t>
            </a:r>
            <a:r>
              <a:rPr kumimoji="1" lang="en-US" altLang="ja-JP" sz="1800" dirty="0">
                <a:latin typeface="Osaka" panose="020B0600000000000000" pitchFamily="34" charset="-128"/>
                <a:ea typeface="Osaka" panose="020B0600000000000000" pitchFamily="34" charset="-128"/>
              </a:rPr>
              <a:t>』</a:t>
            </a:r>
          </a:p>
          <a:p>
            <a:endParaRPr lang="en-US" altLang="ja-JP" sz="1800" dirty="0">
              <a:latin typeface="Osaka" panose="020B0600000000000000" pitchFamily="34" charset="-128"/>
              <a:ea typeface="Osaka" panose="020B0600000000000000" pitchFamily="34" charset="-128"/>
            </a:endParaRPr>
          </a:p>
          <a:p>
            <a:r>
              <a:rPr kumimoji="1" lang="ja-JP" altLang="en-US" sz="1800">
                <a:latin typeface="Osaka" panose="020B0600000000000000" pitchFamily="34" charset="-128"/>
                <a:ea typeface="Osaka" panose="020B0600000000000000" pitchFamily="34" charset="-128"/>
              </a:rPr>
              <a:t>デジタルな情報に実体を与え直接触れられる。</a:t>
            </a:r>
            <a:endParaRPr kumimoji="1" lang="en-US" altLang="ja-JP" sz="1800" dirty="0">
              <a:latin typeface="Osaka" panose="020B0600000000000000" pitchFamily="34" charset="-128"/>
              <a:ea typeface="Osaka" panose="020B0600000000000000" pitchFamily="34" charset="-128"/>
            </a:endParaRPr>
          </a:p>
        </p:txBody>
      </p:sp>
    </p:spTree>
    <p:extLst>
      <p:ext uri="{BB962C8B-B14F-4D97-AF65-F5344CB8AC3E}">
        <p14:creationId xmlns:p14="http://schemas.microsoft.com/office/powerpoint/2010/main" val="354267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474ECC-E81B-7F4A-B3E0-9D458E0D3510}"/>
              </a:ext>
            </a:extLst>
          </p:cNvPr>
          <p:cNvSpPr>
            <a:spLocks noGrp="1"/>
          </p:cNvSpPr>
          <p:nvPr>
            <p:ph type="title"/>
          </p:nvPr>
        </p:nvSpPr>
        <p:spPr/>
        <p:txBody>
          <a:bodyPr/>
          <a:lstStyle/>
          <a:p>
            <a:r>
              <a:rPr kumimoji="1" lang="ja-JP" altLang="en-US">
                <a:highlight>
                  <a:srgbClr val="FFFF00"/>
                </a:highlight>
                <a:latin typeface="Osaka" panose="020B0600000000000000" pitchFamily="34" charset="-128"/>
                <a:ea typeface="Osaka" panose="020B0600000000000000" pitchFamily="34" charset="-128"/>
              </a:rPr>
              <a:t>触れて体感</a:t>
            </a:r>
            <a:br>
              <a:rPr kumimoji="1" lang="en-US" altLang="ja-JP" dirty="0">
                <a:highlight>
                  <a:srgbClr val="FFFF00"/>
                </a:highlight>
                <a:latin typeface="Osaka" panose="020B0600000000000000" pitchFamily="34" charset="-128"/>
                <a:ea typeface="Osaka" panose="020B0600000000000000" pitchFamily="34" charset="-128"/>
              </a:rPr>
            </a:br>
            <a:r>
              <a:rPr kumimoji="1" lang="ja-JP" altLang="en-US">
                <a:highlight>
                  <a:srgbClr val="FFFF00"/>
                </a:highlight>
                <a:latin typeface="Osaka" panose="020B0600000000000000" pitchFamily="34" charset="-128"/>
                <a:ea typeface="Osaka" panose="020B0600000000000000" pitchFamily="34" charset="-128"/>
              </a:rPr>
              <a:t>サッカー試合観戦</a:t>
            </a:r>
          </a:p>
        </p:txBody>
      </p:sp>
      <p:pic>
        <p:nvPicPr>
          <p:cNvPr id="6" name="コンテンツ プレースホルダー 5" descr="屋内, 人, テーブル, 男 が含まれている画像&#10;&#10;自動的に生成された説明">
            <a:extLst>
              <a:ext uri="{FF2B5EF4-FFF2-40B4-BE49-F238E27FC236}">
                <a16:creationId xmlns:a16="http://schemas.microsoft.com/office/drawing/2014/main" id="{2EFFE21F-9A46-CB45-8263-396EB3B910C1}"/>
              </a:ext>
            </a:extLst>
          </p:cNvPr>
          <p:cNvPicPr>
            <a:picLocks noGrp="1" noChangeAspect="1"/>
          </p:cNvPicPr>
          <p:nvPr>
            <p:ph idx="1"/>
          </p:nvPr>
        </p:nvPicPr>
        <p:blipFill>
          <a:blip r:embed="rId2"/>
          <a:stretch>
            <a:fillRect/>
          </a:stretch>
        </p:blipFill>
        <p:spPr>
          <a:xfrm>
            <a:off x="6679903" y="269166"/>
            <a:ext cx="4672309" cy="6319667"/>
          </a:xfrm>
        </p:spPr>
      </p:pic>
      <p:sp>
        <p:nvSpPr>
          <p:cNvPr id="4" name="テキスト プレースホルダー 3">
            <a:extLst>
              <a:ext uri="{FF2B5EF4-FFF2-40B4-BE49-F238E27FC236}">
                <a16:creationId xmlns:a16="http://schemas.microsoft.com/office/drawing/2014/main" id="{8685321B-D0A4-7549-B8F3-44480AF6F4F1}"/>
              </a:ext>
            </a:extLst>
          </p:cNvPr>
          <p:cNvSpPr>
            <a:spLocks noGrp="1"/>
          </p:cNvSpPr>
          <p:nvPr>
            <p:ph type="body" sz="half" idx="2"/>
          </p:nvPr>
        </p:nvSpPr>
        <p:spPr/>
        <p:txBody>
          <a:bodyPr>
            <a:normAutofit/>
          </a:bodyPr>
          <a:lstStyle/>
          <a:p>
            <a:endParaRPr kumimoji="1" lang="en-US" altLang="ja-JP" sz="1800" dirty="0">
              <a:latin typeface="Osaka" panose="020B0600000000000000" pitchFamily="34" charset="-128"/>
              <a:ea typeface="Osaka" panose="020B0600000000000000" pitchFamily="34" charset="-128"/>
            </a:endParaRPr>
          </a:p>
          <a:p>
            <a:r>
              <a:rPr kumimoji="1" lang="en-US" altLang="ja-JP" sz="1800" dirty="0">
                <a:latin typeface="Osaka" panose="020B0600000000000000" pitchFamily="34" charset="-128"/>
                <a:ea typeface="Osaka" panose="020B0600000000000000" pitchFamily="34" charset="-128"/>
              </a:rPr>
              <a:t>2020</a:t>
            </a:r>
            <a:r>
              <a:rPr kumimoji="1" lang="ja-JP" altLang="en-US" sz="1800">
                <a:latin typeface="Osaka" panose="020B0600000000000000" pitchFamily="34" charset="-128"/>
                <a:ea typeface="Osaka" panose="020B0600000000000000" pitchFamily="34" charset="-128"/>
              </a:rPr>
              <a:t>年東京パラリンピックに向け電通などが設立した団体が開発。</a:t>
            </a:r>
            <a:endParaRPr kumimoji="1" lang="en-US" altLang="ja-JP" sz="1800" dirty="0">
              <a:latin typeface="Osaka" panose="020B0600000000000000" pitchFamily="34" charset="-128"/>
              <a:ea typeface="Osaka" panose="020B0600000000000000" pitchFamily="34" charset="-128"/>
            </a:endParaRPr>
          </a:p>
          <a:p>
            <a:endParaRPr kumimoji="1" lang="en-US" altLang="ja-JP" sz="1800" dirty="0">
              <a:latin typeface="Osaka" panose="020B0600000000000000" pitchFamily="34" charset="-128"/>
              <a:ea typeface="Osaka" panose="020B0600000000000000" pitchFamily="34" charset="-128"/>
            </a:endParaRPr>
          </a:p>
          <a:p>
            <a:r>
              <a:rPr lang="ja-JP" altLang="en-US" sz="1800">
                <a:latin typeface="Osaka" panose="020B0600000000000000" pitchFamily="34" charset="-128"/>
                <a:ea typeface="Osaka" panose="020B0600000000000000" pitchFamily="34" charset="-128"/>
              </a:rPr>
              <a:t>ボールの位置情報がリアルタイムで転送されそれを手で追い試合観戦。</a:t>
            </a:r>
            <a:endParaRPr kumimoji="1" lang="ja-JP" altLang="en-US" sz="1800">
              <a:latin typeface="Osaka" panose="020B0600000000000000" pitchFamily="34" charset="-128"/>
              <a:ea typeface="Osaka" panose="020B0600000000000000" pitchFamily="34" charset="-128"/>
            </a:endParaRPr>
          </a:p>
        </p:txBody>
      </p:sp>
    </p:spTree>
    <p:extLst>
      <p:ext uri="{BB962C8B-B14F-4D97-AF65-F5344CB8AC3E}">
        <p14:creationId xmlns:p14="http://schemas.microsoft.com/office/powerpoint/2010/main" val="3638054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コンテンツ プレースホルダー 5" descr="電子機器, 屋内, 座る, テーブル が含まれている画像&#10;&#10;自動的に生成された説明">
            <a:extLst>
              <a:ext uri="{FF2B5EF4-FFF2-40B4-BE49-F238E27FC236}">
                <a16:creationId xmlns:a16="http://schemas.microsoft.com/office/drawing/2014/main" id="{08B5CECA-53CE-A549-AE8A-3A2F17D6AF17}"/>
              </a:ext>
            </a:extLst>
          </p:cNvPr>
          <p:cNvPicPr>
            <a:picLocks noGrp="1" noChangeAspect="1"/>
          </p:cNvPicPr>
          <p:nvPr>
            <p:ph idx="1"/>
          </p:nvPr>
        </p:nvPicPr>
        <p:blipFill rotWithShape="1">
          <a:blip r:embed="rId2">
            <a:alphaModFix/>
          </a:blip>
          <a:srcRect l="9669" r="43228"/>
          <a:stretch/>
        </p:blipFill>
        <p:spPr>
          <a:xfrm rot="5400000">
            <a:off x="7248294" y="-1332824"/>
            <a:ext cx="3932313" cy="6261330"/>
          </a:xfrm>
          <a:prstGeom prst="rect">
            <a:avLst/>
          </a:prstGeom>
          <a:effectLst>
            <a:softEdge rad="533400"/>
          </a:effectLst>
        </p:spPr>
      </p:pic>
      <p:pic>
        <p:nvPicPr>
          <p:cNvPr id="10" name="図 9" descr="時計, 挿絵, プレート, スポーツゲーム が含まれている画像&#10;&#10;自動的に生成された説明">
            <a:extLst>
              <a:ext uri="{FF2B5EF4-FFF2-40B4-BE49-F238E27FC236}">
                <a16:creationId xmlns:a16="http://schemas.microsoft.com/office/drawing/2014/main" id="{48ECAB75-39DB-0148-9ACB-CF66FCF0185D}"/>
              </a:ext>
            </a:extLst>
          </p:cNvPr>
          <p:cNvPicPr>
            <a:picLocks noChangeAspect="1"/>
          </p:cNvPicPr>
          <p:nvPr/>
        </p:nvPicPr>
        <p:blipFill rotWithShape="1">
          <a:blip r:embed="rId3"/>
          <a:srcRect l="7386" r="6802" b="-2"/>
          <a:stretch/>
        </p:blipFill>
        <p:spPr>
          <a:xfrm>
            <a:off x="6089904" y="2487166"/>
            <a:ext cx="6263640" cy="4215384"/>
          </a:xfrm>
          <a:prstGeom prst="rect">
            <a:avLst/>
          </a:prstGeom>
          <a:effectLst>
            <a:softEdge rad="533400"/>
          </a:effectLst>
        </p:spPr>
      </p:pic>
      <p:pic>
        <p:nvPicPr>
          <p:cNvPr id="15" name="Picture 14">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188CC601-932E-8F40-9093-97B329A45E03}"/>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kumimoji="1" lang="ja-JP" altLang="en-US" sz="4000" kern="1200">
                <a:solidFill>
                  <a:srgbClr val="000000"/>
                </a:solidFill>
                <a:highlight>
                  <a:srgbClr val="FFFF00"/>
                </a:highlight>
                <a:latin typeface="Osaka" panose="020B0600000000000000" pitchFamily="34" charset="-128"/>
                <a:ea typeface="Osaka" panose="020B0600000000000000" pitchFamily="34" charset="-128"/>
              </a:rPr>
              <a:t>作成するにあたって</a:t>
            </a:r>
          </a:p>
        </p:txBody>
      </p:sp>
      <p:sp>
        <p:nvSpPr>
          <p:cNvPr id="4" name="テキスト プレースホルダー 3">
            <a:extLst>
              <a:ext uri="{FF2B5EF4-FFF2-40B4-BE49-F238E27FC236}">
                <a16:creationId xmlns:a16="http://schemas.microsoft.com/office/drawing/2014/main" id="{EACE3AC5-A85A-8C47-95AD-E325B15277E9}"/>
              </a:ext>
            </a:extLst>
          </p:cNvPr>
          <p:cNvSpPr>
            <a:spLocks noGrp="1"/>
          </p:cNvSpPr>
          <p:nvPr>
            <p:ph type="body" sz="half" idx="2"/>
          </p:nvPr>
        </p:nvSpPr>
        <p:spPr>
          <a:xfrm>
            <a:off x="804997" y="2615510"/>
            <a:ext cx="4803637" cy="2296975"/>
          </a:xfrm>
        </p:spPr>
        <p:txBody>
          <a:bodyPr vert="horz" lIns="91440" tIns="45720" rIns="91440" bIns="45720" rtlCol="0" anchor="ctr">
            <a:normAutofit/>
          </a:bodyPr>
          <a:lstStyle/>
          <a:p>
            <a:r>
              <a:rPr lang="en-US" altLang="ja-JP" sz="2400" dirty="0">
                <a:solidFill>
                  <a:srgbClr val="000000"/>
                </a:solidFill>
                <a:latin typeface="Osaka" panose="020B0600000000000000" pitchFamily="34" charset="-128"/>
                <a:ea typeface="Osaka" panose="020B0600000000000000" pitchFamily="34" charset="-128"/>
              </a:rPr>
              <a:t>Processing</a:t>
            </a:r>
          </a:p>
          <a:p>
            <a:r>
              <a:rPr lang="en-US" altLang="ja-JP" sz="2400" dirty="0">
                <a:solidFill>
                  <a:srgbClr val="000000"/>
                </a:solidFill>
                <a:latin typeface="Osaka" panose="020B0600000000000000" pitchFamily="34" charset="-128"/>
                <a:ea typeface="Osaka" panose="020B0600000000000000" pitchFamily="34" charset="-128"/>
              </a:rPr>
              <a:t>Arduino</a:t>
            </a:r>
          </a:p>
          <a:p>
            <a:r>
              <a:rPr lang="ja-JP" altLang="en-US" sz="2400">
                <a:solidFill>
                  <a:srgbClr val="000000"/>
                </a:solidFill>
                <a:latin typeface="Osaka" panose="020B0600000000000000" pitchFamily="34" charset="-128"/>
                <a:ea typeface="Osaka" panose="020B0600000000000000" pitchFamily="34" charset="-128"/>
              </a:rPr>
              <a:t>ソレノイド</a:t>
            </a:r>
            <a:endParaRPr lang="en-US" altLang="ja-JP" sz="2400" dirty="0">
              <a:solidFill>
                <a:srgbClr val="000000"/>
              </a:solidFill>
              <a:latin typeface="Osaka" panose="020B0600000000000000" pitchFamily="34" charset="-128"/>
              <a:ea typeface="Osaka" panose="020B0600000000000000" pitchFamily="34" charset="-128"/>
            </a:endParaRPr>
          </a:p>
        </p:txBody>
      </p:sp>
    </p:spTree>
    <p:extLst>
      <p:ext uri="{BB962C8B-B14F-4D97-AF65-F5344CB8AC3E}">
        <p14:creationId xmlns:p14="http://schemas.microsoft.com/office/powerpoint/2010/main" val="36230135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10546</TotalTime>
  <Words>450</Words>
  <Application>Microsoft Macintosh PowerPoint</Application>
  <PresentationFormat>ワイド画面</PresentationFormat>
  <Paragraphs>84</Paragraphs>
  <Slides>16</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Osaka</vt:lpstr>
      <vt:lpstr>游ゴシック</vt:lpstr>
      <vt:lpstr>游ゴシック Light</vt:lpstr>
      <vt:lpstr>Arial</vt:lpstr>
      <vt:lpstr>Office テーマ</vt:lpstr>
      <vt:lpstr>タンジブル・ユーザー・インターフェース</vt:lpstr>
      <vt:lpstr>道用ゼミ</vt:lpstr>
      <vt:lpstr>背景・動機</vt:lpstr>
      <vt:lpstr>塩ばっかり</vt:lpstr>
      <vt:lpstr>ずっと塩</vt:lpstr>
      <vt:lpstr>現代のデジタル化</vt:lpstr>
      <vt:lpstr>タンジブル・ ユーザー・ インターフェース</vt:lpstr>
      <vt:lpstr>触れて体感 サッカー試合観戦</vt:lpstr>
      <vt:lpstr>作成するにあたって</vt:lpstr>
      <vt:lpstr>Processing</vt:lpstr>
      <vt:lpstr>ソレノイド</vt:lpstr>
      <vt:lpstr>Arduino</vt:lpstr>
      <vt:lpstr>Kinect(キネクト)</vt:lpstr>
      <vt:lpstr>HUSKYLENS(ハスキーレンズ)</vt:lpstr>
      <vt:lpstr>課題・展望</vt:lpstr>
      <vt:lpstr>参考文献・URL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タンジブル・ユーザー・インターフェース</dc:title>
  <dc:creator>長澤 勇悟(r201702141xk)</dc:creator>
  <cp:lastModifiedBy>長澤 勇悟(r201702141xk)</cp:lastModifiedBy>
  <cp:revision>10</cp:revision>
  <dcterms:created xsi:type="dcterms:W3CDTF">2020-01-20T06:51:58Z</dcterms:created>
  <dcterms:modified xsi:type="dcterms:W3CDTF">2020-01-27T14:38:20Z</dcterms:modified>
</cp:coreProperties>
</file>